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9" r:id="rId3"/>
    <p:sldId id="340" r:id="rId4"/>
    <p:sldId id="300" r:id="rId5"/>
    <p:sldId id="313" r:id="rId6"/>
    <p:sldId id="311" r:id="rId7"/>
    <p:sldId id="312" r:id="rId8"/>
    <p:sldId id="332" r:id="rId9"/>
    <p:sldId id="314" r:id="rId10"/>
    <p:sldId id="344" r:id="rId11"/>
    <p:sldId id="348" r:id="rId12"/>
    <p:sldId id="345" r:id="rId13"/>
    <p:sldId id="346" r:id="rId14"/>
    <p:sldId id="347" r:id="rId15"/>
    <p:sldId id="341" r:id="rId16"/>
    <p:sldId id="342" r:id="rId17"/>
    <p:sldId id="343" r:id="rId18"/>
    <p:sldId id="349" r:id="rId19"/>
    <p:sldId id="350" r:id="rId20"/>
    <p:sldId id="351" r:id="rId21"/>
    <p:sldId id="339" r:id="rId22"/>
    <p:sldId id="328" r:id="rId23"/>
    <p:sldId id="337" r:id="rId24"/>
    <p:sldId id="338" r:id="rId25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17" autoAdjust="0"/>
    <p:restoredTop sz="85391" autoAdjust="0"/>
  </p:normalViewPr>
  <p:slideViewPr>
    <p:cSldViewPr>
      <p:cViewPr>
        <p:scale>
          <a:sx n="66" d="100"/>
          <a:sy n="66" d="100"/>
        </p:scale>
        <p:origin x="-636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91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1193C69-125D-4988-BDF2-E282D1A8390D}" type="doc">
      <dgm:prSet loTypeId="urn:microsoft.com/office/officeart/2005/8/layout/default#4" loCatId="list" qsTypeId="urn:microsoft.com/office/officeart/2005/8/quickstyle/simple1" qsCatId="simple" csTypeId="urn:microsoft.com/office/officeart/2005/8/colors/colorful1#4" csCatId="colorful" phldr="1"/>
      <dgm:spPr/>
      <dgm:t>
        <a:bodyPr/>
        <a:lstStyle/>
        <a:p>
          <a:endParaRPr lang="en-NZ"/>
        </a:p>
      </dgm:t>
    </dgm:pt>
    <dgm:pt modelId="{2F5DF26D-1E9E-4D17-A3BB-CD79CC5A1631}">
      <dgm:prSet phldrT="[Text]"/>
      <dgm:spPr/>
      <dgm:t>
        <a:bodyPr/>
        <a:lstStyle/>
        <a:p>
          <a:r>
            <a:rPr lang="en-NZ" dirty="0" smtClean="0"/>
            <a:t>Professional respect and trust</a:t>
          </a:r>
          <a:endParaRPr lang="en-NZ" dirty="0"/>
        </a:p>
      </dgm:t>
    </dgm:pt>
    <dgm:pt modelId="{6ED08327-ACEA-436C-BC85-E4B4C0151A9D}" type="parTrans" cxnId="{5969DFA2-059B-4DDC-9F63-D69FDA3D4F71}">
      <dgm:prSet/>
      <dgm:spPr/>
      <dgm:t>
        <a:bodyPr/>
        <a:lstStyle/>
        <a:p>
          <a:endParaRPr lang="en-NZ"/>
        </a:p>
      </dgm:t>
    </dgm:pt>
    <dgm:pt modelId="{8AF16D26-9651-4DE7-933D-5A2FD6391247}" type="sibTrans" cxnId="{5969DFA2-059B-4DDC-9F63-D69FDA3D4F71}">
      <dgm:prSet/>
      <dgm:spPr/>
      <dgm:t>
        <a:bodyPr/>
        <a:lstStyle/>
        <a:p>
          <a:endParaRPr lang="en-NZ"/>
        </a:p>
      </dgm:t>
    </dgm:pt>
    <dgm:pt modelId="{9BBB6EFF-DAE0-46D4-BBB3-E37301491AC6}">
      <dgm:prSet phldrT="[Text]"/>
      <dgm:spPr/>
      <dgm:t>
        <a:bodyPr/>
        <a:lstStyle/>
        <a:p>
          <a:r>
            <a:rPr lang="en-NZ" dirty="0" smtClean="0"/>
            <a:t>Communication skills and participation in decision making</a:t>
          </a:r>
          <a:endParaRPr lang="en-NZ" dirty="0"/>
        </a:p>
      </dgm:t>
    </dgm:pt>
    <dgm:pt modelId="{6906091F-CE38-443F-BCF3-1F51D61A63E0}" type="parTrans" cxnId="{78910D97-CC34-4301-B681-F25D885D147B}">
      <dgm:prSet/>
      <dgm:spPr/>
      <dgm:t>
        <a:bodyPr/>
        <a:lstStyle/>
        <a:p>
          <a:endParaRPr lang="en-NZ"/>
        </a:p>
      </dgm:t>
    </dgm:pt>
    <dgm:pt modelId="{7A47B1BC-143F-4972-8689-FD98278C9FDC}" type="sibTrans" cxnId="{78910D97-CC34-4301-B681-F25D885D147B}">
      <dgm:prSet/>
      <dgm:spPr/>
      <dgm:t>
        <a:bodyPr/>
        <a:lstStyle/>
        <a:p>
          <a:endParaRPr lang="en-NZ"/>
        </a:p>
      </dgm:t>
    </dgm:pt>
    <dgm:pt modelId="{92C2AC1B-115E-4556-B811-96A2952EA7EA}">
      <dgm:prSet phldrT="[Text]"/>
      <dgm:spPr/>
      <dgm:t>
        <a:bodyPr/>
        <a:lstStyle/>
        <a:p>
          <a:r>
            <a:rPr lang="en-NZ" dirty="0" smtClean="0"/>
            <a:t>Open-mindedness to new information and perspectives</a:t>
          </a:r>
          <a:endParaRPr lang="en-NZ" dirty="0"/>
        </a:p>
      </dgm:t>
    </dgm:pt>
    <dgm:pt modelId="{EF5E9149-971D-4ACD-A392-652FCF07FEEF}" type="parTrans" cxnId="{6234B02F-9C7A-475B-9412-E859375934B7}">
      <dgm:prSet/>
      <dgm:spPr/>
      <dgm:t>
        <a:bodyPr/>
        <a:lstStyle/>
        <a:p>
          <a:endParaRPr lang="en-NZ"/>
        </a:p>
      </dgm:t>
    </dgm:pt>
    <dgm:pt modelId="{382502E1-3592-41F4-8644-4D3D800D8F7C}" type="sibTrans" cxnId="{6234B02F-9C7A-475B-9412-E859375934B7}">
      <dgm:prSet/>
      <dgm:spPr/>
      <dgm:t>
        <a:bodyPr/>
        <a:lstStyle/>
        <a:p>
          <a:endParaRPr lang="en-NZ"/>
        </a:p>
      </dgm:t>
    </dgm:pt>
    <dgm:pt modelId="{3D86380E-06D7-4283-B778-3E416D593250}">
      <dgm:prSet phldrT="[Text]"/>
      <dgm:spPr/>
      <dgm:t>
        <a:bodyPr/>
        <a:lstStyle/>
        <a:p>
          <a:r>
            <a:rPr lang="en-NZ" dirty="0" smtClean="0"/>
            <a:t>Deepening pedagogical and curriculum knowledge</a:t>
          </a:r>
          <a:endParaRPr lang="en-NZ" dirty="0"/>
        </a:p>
      </dgm:t>
    </dgm:pt>
    <dgm:pt modelId="{05B3AFED-3474-4891-9502-93D2236D38A5}" type="parTrans" cxnId="{99EB24F3-8044-428B-9855-9E5553C26329}">
      <dgm:prSet/>
      <dgm:spPr/>
      <dgm:t>
        <a:bodyPr/>
        <a:lstStyle/>
        <a:p>
          <a:endParaRPr lang="en-NZ"/>
        </a:p>
      </dgm:t>
    </dgm:pt>
    <dgm:pt modelId="{69B29437-F076-4B7D-A2E5-B7275E0E9232}" type="sibTrans" cxnId="{99EB24F3-8044-428B-9855-9E5553C26329}">
      <dgm:prSet/>
      <dgm:spPr/>
      <dgm:t>
        <a:bodyPr/>
        <a:lstStyle/>
        <a:p>
          <a:endParaRPr lang="en-NZ"/>
        </a:p>
      </dgm:t>
    </dgm:pt>
    <dgm:pt modelId="{F2453F60-397B-4A30-A788-3874990FCCF7}">
      <dgm:prSet phldrT="[Text]"/>
      <dgm:spPr/>
      <dgm:t>
        <a:bodyPr/>
        <a:lstStyle/>
        <a:p>
          <a:r>
            <a:rPr lang="en-NZ" dirty="0" smtClean="0"/>
            <a:t>Shared responsibility</a:t>
          </a:r>
          <a:endParaRPr lang="en-NZ" dirty="0"/>
        </a:p>
      </dgm:t>
    </dgm:pt>
    <dgm:pt modelId="{F07027D9-F053-4516-8B2A-6E1A2831ECC6}" type="parTrans" cxnId="{A87F31BB-9BD2-4180-A067-1B813B436C55}">
      <dgm:prSet/>
      <dgm:spPr/>
      <dgm:t>
        <a:bodyPr/>
        <a:lstStyle/>
        <a:p>
          <a:endParaRPr lang="en-NZ"/>
        </a:p>
      </dgm:t>
    </dgm:pt>
    <dgm:pt modelId="{847F552B-468D-4A73-BB1F-BF8FEC71017D}" type="sibTrans" cxnId="{A87F31BB-9BD2-4180-A067-1B813B436C55}">
      <dgm:prSet/>
      <dgm:spPr/>
      <dgm:t>
        <a:bodyPr/>
        <a:lstStyle/>
        <a:p>
          <a:endParaRPr lang="en-NZ"/>
        </a:p>
      </dgm:t>
    </dgm:pt>
    <dgm:pt modelId="{D27D2CCD-029C-42F6-A98A-CDA5044D5C16}">
      <dgm:prSet/>
      <dgm:spPr/>
      <dgm:t>
        <a:bodyPr/>
        <a:lstStyle/>
        <a:p>
          <a:r>
            <a:rPr lang="en-NZ" dirty="0" smtClean="0"/>
            <a:t>Sharing of information and power </a:t>
          </a:r>
          <a:endParaRPr lang="en-NZ" dirty="0"/>
        </a:p>
      </dgm:t>
    </dgm:pt>
    <dgm:pt modelId="{66704009-74EC-4169-BC24-237585AAEA0F}" type="parTrans" cxnId="{8A008F66-15D0-4356-B757-9414BDD027BA}">
      <dgm:prSet/>
      <dgm:spPr/>
      <dgm:t>
        <a:bodyPr/>
        <a:lstStyle/>
        <a:p>
          <a:endParaRPr lang="en-NZ"/>
        </a:p>
      </dgm:t>
    </dgm:pt>
    <dgm:pt modelId="{B5A812FC-FBA0-4707-85E2-32CA3BB8118E}" type="sibTrans" cxnId="{8A008F66-15D0-4356-B757-9414BDD027BA}">
      <dgm:prSet/>
      <dgm:spPr/>
      <dgm:t>
        <a:bodyPr/>
        <a:lstStyle/>
        <a:p>
          <a:endParaRPr lang="en-NZ"/>
        </a:p>
      </dgm:t>
    </dgm:pt>
    <dgm:pt modelId="{CC21BBA5-B196-4212-9564-6D4F99F825FE}" type="pres">
      <dgm:prSet presAssocID="{81193C69-125D-4988-BDF2-E282D1A8390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NZ"/>
        </a:p>
      </dgm:t>
    </dgm:pt>
    <dgm:pt modelId="{3F87D058-B110-4B9F-B822-F4AA440EDFCB}" type="pres">
      <dgm:prSet presAssocID="{2F5DF26D-1E9E-4D17-A3BB-CD79CC5A1631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032892B0-B9B3-4A10-A7E2-BF83B9158CD0}" type="pres">
      <dgm:prSet presAssocID="{8AF16D26-9651-4DE7-933D-5A2FD6391247}" presName="sibTrans" presStyleCnt="0"/>
      <dgm:spPr/>
    </dgm:pt>
    <dgm:pt modelId="{DA268063-D5E4-4E28-AE20-922F85EA9644}" type="pres">
      <dgm:prSet presAssocID="{9BBB6EFF-DAE0-46D4-BBB3-E37301491AC6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BD2A7DC7-AD06-4138-AC59-5A32F3ABE6FD}" type="pres">
      <dgm:prSet presAssocID="{7A47B1BC-143F-4972-8689-FD98278C9FDC}" presName="sibTrans" presStyleCnt="0"/>
      <dgm:spPr/>
    </dgm:pt>
    <dgm:pt modelId="{0858CAA7-25A1-435E-A932-1B6F8DCE4291}" type="pres">
      <dgm:prSet presAssocID="{92C2AC1B-115E-4556-B811-96A2952EA7EA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F72B0FC5-D78F-47ED-9920-049D1D33BF5D}" type="pres">
      <dgm:prSet presAssocID="{382502E1-3592-41F4-8644-4D3D800D8F7C}" presName="sibTrans" presStyleCnt="0"/>
      <dgm:spPr/>
    </dgm:pt>
    <dgm:pt modelId="{B3CCEFB3-4305-439B-8C34-95D9C37485F1}" type="pres">
      <dgm:prSet presAssocID="{3D86380E-06D7-4283-B778-3E416D593250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A321DDEA-3384-4CC2-B9A5-AE4514A1DF43}" type="pres">
      <dgm:prSet presAssocID="{69B29437-F076-4B7D-A2E5-B7275E0E9232}" presName="sibTrans" presStyleCnt="0"/>
      <dgm:spPr/>
    </dgm:pt>
    <dgm:pt modelId="{571748C6-0E7E-4C2C-B516-B8BF4DCD1E37}" type="pres">
      <dgm:prSet presAssocID="{D27D2CCD-029C-42F6-A98A-CDA5044D5C16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FE224568-1CD2-4765-BB78-810DF5886F52}" type="pres">
      <dgm:prSet presAssocID="{B5A812FC-FBA0-4707-85E2-32CA3BB8118E}" presName="sibTrans" presStyleCnt="0"/>
      <dgm:spPr/>
    </dgm:pt>
    <dgm:pt modelId="{5B270172-A79C-4412-BE4A-97A3D176E0DF}" type="pres">
      <dgm:prSet presAssocID="{F2453F60-397B-4A30-A788-3874990FCCF7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</dgm:ptLst>
  <dgm:cxnLst>
    <dgm:cxn modelId="{8A008F66-15D0-4356-B757-9414BDD027BA}" srcId="{81193C69-125D-4988-BDF2-E282D1A8390D}" destId="{D27D2CCD-029C-42F6-A98A-CDA5044D5C16}" srcOrd="4" destOrd="0" parTransId="{66704009-74EC-4169-BC24-237585AAEA0F}" sibTransId="{B5A812FC-FBA0-4707-85E2-32CA3BB8118E}"/>
    <dgm:cxn modelId="{FB292B17-FB78-4C9F-A85C-2BC1D97117C5}" type="presOf" srcId="{2F5DF26D-1E9E-4D17-A3BB-CD79CC5A1631}" destId="{3F87D058-B110-4B9F-B822-F4AA440EDFCB}" srcOrd="0" destOrd="0" presId="urn:microsoft.com/office/officeart/2005/8/layout/default#4"/>
    <dgm:cxn modelId="{6234B02F-9C7A-475B-9412-E859375934B7}" srcId="{81193C69-125D-4988-BDF2-E282D1A8390D}" destId="{92C2AC1B-115E-4556-B811-96A2952EA7EA}" srcOrd="2" destOrd="0" parTransId="{EF5E9149-971D-4ACD-A392-652FCF07FEEF}" sibTransId="{382502E1-3592-41F4-8644-4D3D800D8F7C}"/>
    <dgm:cxn modelId="{A87F31BB-9BD2-4180-A067-1B813B436C55}" srcId="{81193C69-125D-4988-BDF2-E282D1A8390D}" destId="{F2453F60-397B-4A30-A788-3874990FCCF7}" srcOrd="5" destOrd="0" parTransId="{F07027D9-F053-4516-8B2A-6E1A2831ECC6}" sibTransId="{847F552B-468D-4A73-BB1F-BF8FEC71017D}"/>
    <dgm:cxn modelId="{B119760D-3924-48DA-BDCA-7FA8FF05170A}" type="presOf" srcId="{92C2AC1B-115E-4556-B811-96A2952EA7EA}" destId="{0858CAA7-25A1-435E-A932-1B6F8DCE4291}" srcOrd="0" destOrd="0" presId="urn:microsoft.com/office/officeart/2005/8/layout/default#4"/>
    <dgm:cxn modelId="{AB833EC3-3932-434B-8DDE-04FDC0947829}" type="presOf" srcId="{3D86380E-06D7-4283-B778-3E416D593250}" destId="{B3CCEFB3-4305-439B-8C34-95D9C37485F1}" srcOrd="0" destOrd="0" presId="urn:microsoft.com/office/officeart/2005/8/layout/default#4"/>
    <dgm:cxn modelId="{03D83008-C576-48E2-8A93-8F091034F164}" type="presOf" srcId="{81193C69-125D-4988-BDF2-E282D1A8390D}" destId="{CC21BBA5-B196-4212-9564-6D4F99F825FE}" srcOrd="0" destOrd="0" presId="urn:microsoft.com/office/officeart/2005/8/layout/default#4"/>
    <dgm:cxn modelId="{5969DFA2-059B-4DDC-9F63-D69FDA3D4F71}" srcId="{81193C69-125D-4988-BDF2-E282D1A8390D}" destId="{2F5DF26D-1E9E-4D17-A3BB-CD79CC5A1631}" srcOrd="0" destOrd="0" parTransId="{6ED08327-ACEA-436C-BC85-E4B4C0151A9D}" sibTransId="{8AF16D26-9651-4DE7-933D-5A2FD6391247}"/>
    <dgm:cxn modelId="{A2581EEB-5566-4EDD-BBF8-9F2288E23F5F}" type="presOf" srcId="{9BBB6EFF-DAE0-46D4-BBB3-E37301491AC6}" destId="{DA268063-D5E4-4E28-AE20-922F85EA9644}" srcOrd="0" destOrd="0" presId="urn:microsoft.com/office/officeart/2005/8/layout/default#4"/>
    <dgm:cxn modelId="{A1D78859-D7BF-4C08-B89A-FB1881FAD473}" type="presOf" srcId="{F2453F60-397B-4A30-A788-3874990FCCF7}" destId="{5B270172-A79C-4412-BE4A-97A3D176E0DF}" srcOrd="0" destOrd="0" presId="urn:microsoft.com/office/officeart/2005/8/layout/default#4"/>
    <dgm:cxn modelId="{99EB24F3-8044-428B-9855-9E5553C26329}" srcId="{81193C69-125D-4988-BDF2-E282D1A8390D}" destId="{3D86380E-06D7-4283-B778-3E416D593250}" srcOrd="3" destOrd="0" parTransId="{05B3AFED-3474-4891-9502-93D2236D38A5}" sibTransId="{69B29437-F076-4B7D-A2E5-B7275E0E9232}"/>
    <dgm:cxn modelId="{8E05C6EF-D28C-41EC-932A-0320397401CE}" type="presOf" srcId="{D27D2CCD-029C-42F6-A98A-CDA5044D5C16}" destId="{571748C6-0E7E-4C2C-B516-B8BF4DCD1E37}" srcOrd="0" destOrd="0" presId="urn:microsoft.com/office/officeart/2005/8/layout/default#4"/>
    <dgm:cxn modelId="{78910D97-CC34-4301-B681-F25D885D147B}" srcId="{81193C69-125D-4988-BDF2-E282D1A8390D}" destId="{9BBB6EFF-DAE0-46D4-BBB3-E37301491AC6}" srcOrd="1" destOrd="0" parTransId="{6906091F-CE38-443F-BCF3-1F51D61A63E0}" sibTransId="{7A47B1BC-143F-4972-8689-FD98278C9FDC}"/>
    <dgm:cxn modelId="{79CF259C-98F4-426A-BD2F-8B272CBA4B28}" type="presParOf" srcId="{CC21BBA5-B196-4212-9564-6D4F99F825FE}" destId="{3F87D058-B110-4B9F-B822-F4AA440EDFCB}" srcOrd="0" destOrd="0" presId="urn:microsoft.com/office/officeart/2005/8/layout/default#4"/>
    <dgm:cxn modelId="{AFCE2902-5058-4D7B-955A-3D3419E2FABE}" type="presParOf" srcId="{CC21BBA5-B196-4212-9564-6D4F99F825FE}" destId="{032892B0-B9B3-4A10-A7E2-BF83B9158CD0}" srcOrd="1" destOrd="0" presId="urn:microsoft.com/office/officeart/2005/8/layout/default#4"/>
    <dgm:cxn modelId="{FBA976A3-1F28-4167-ACE9-A424CC715BD0}" type="presParOf" srcId="{CC21BBA5-B196-4212-9564-6D4F99F825FE}" destId="{DA268063-D5E4-4E28-AE20-922F85EA9644}" srcOrd="2" destOrd="0" presId="urn:microsoft.com/office/officeart/2005/8/layout/default#4"/>
    <dgm:cxn modelId="{677F3A01-6293-4CBF-8385-F06C70104743}" type="presParOf" srcId="{CC21BBA5-B196-4212-9564-6D4F99F825FE}" destId="{BD2A7DC7-AD06-4138-AC59-5A32F3ABE6FD}" srcOrd="3" destOrd="0" presId="urn:microsoft.com/office/officeart/2005/8/layout/default#4"/>
    <dgm:cxn modelId="{586D3318-E0C6-4AB7-969E-6F50BB2173B0}" type="presParOf" srcId="{CC21BBA5-B196-4212-9564-6D4F99F825FE}" destId="{0858CAA7-25A1-435E-A932-1B6F8DCE4291}" srcOrd="4" destOrd="0" presId="urn:microsoft.com/office/officeart/2005/8/layout/default#4"/>
    <dgm:cxn modelId="{4267AFA7-3678-4748-A74A-5FA53B34BAFB}" type="presParOf" srcId="{CC21BBA5-B196-4212-9564-6D4F99F825FE}" destId="{F72B0FC5-D78F-47ED-9920-049D1D33BF5D}" srcOrd="5" destOrd="0" presId="urn:microsoft.com/office/officeart/2005/8/layout/default#4"/>
    <dgm:cxn modelId="{6A912A0F-65C8-4D45-B455-15BC464E1379}" type="presParOf" srcId="{CC21BBA5-B196-4212-9564-6D4F99F825FE}" destId="{B3CCEFB3-4305-439B-8C34-95D9C37485F1}" srcOrd="6" destOrd="0" presId="urn:microsoft.com/office/officeart/2005/8/layout/default#4"/>
    <dgm:cxn modelId="{53FB53E8-53CD-4159-BA08-5AB66541C539}" type="presParOf" srcId="{CC21BBA5-B196-4212-9564-6D4F99F825FE}" destId="{A321DDEA-3384-4CC2-B9A5-AE4514A1DF43}" srcOrd="7" destOrd="0" presId="urn:microsoft.com/office/officeart/2005/8/layout/default#4"/>
    <dgm:cxn modelId="{AEBD72A6-FC1E-42E3-8DAB-E7ABB708622E}" type="presParOf" srcId="{CC21BBA5-B196-4212-9564-6D4F99F825FE}" destId="{571748C6-0E7E-4C2C-B516-B8BF4DCD1E37}" srcOrd="8" destOrd="0" presId="urn:microsoft.com/office/officeart/2005/8/layout/default#4"/>
    <dgm:cxn modelId="{C2B16DDF-819A-4DFC-B329-47AF4892300D}" type="presParOf" srcId="{CC21BBA5-B196-4212-9564-6D4F99F825FE}" destId="{FE224568-1CD2-4765-BB78-810DF5886F52}" srcOrd="9" destOrd="0" presId="urn:microsoft.com/office/officeart/2005/8/layout/default#4"/>
    <dgm:cxn modelId="{48CCB710-92B4-47BF-BDF2-7D4700B1FD14}" type="presParOf" srcId="{CC21BBA5-B196-4212-9564-6D4F99F825FE}" destId="{5B270172-A79C-4412-BE4A-97A3D176E0DF}" srcOrd="10" destOrd="0" presId="urn:microsoft.com/office/officeart/2005/8/layout/default#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F87D058-B110-4B9F-B822-F4AA440EDFCB}">
      <dsp:nvSpPr>
        <dsp:cNvPr id="0" name=""/>
        <dsp:cNvSpPr/>
      </dsp:nvSpPr>
      <dsp:spPr>
        <a:xfrm>
          <a:off x="0" y="591343"/>
          <a:ext cx="2571749" cy="154305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2400" kern="1200" dirty="0" smtClean="0"/>
            <a:t>Professional respect and trust</a:t>
          </a:r>
          <a:endParaRPr lang="en-NZ" sz="2400" kern="1200" dirty="0"/>
        </a:p>
      </dsp:txBody>
      <dsp:txXfrm>
        <a:off x="0" y="591343"/>
        <a:ext cx="2571749" cy="1543050"/>
      </dsp:txXfrm>
    </dsp:sp>
    <dsp:sp modelId="{DA268063-D5E4-4E28-AE20-922F85EA9644}">
      <dsp:nvSpPr>
        <dsp:cNvPr id="0" name=""/>
        <dsp:cNvSpPr/>
      </dsp:nvSpPr>
      <dsp:spPr>
        <a:xfrm>
          <a:off x="2828925" y="591343"/>
          <a:ext cx="2571749" cy="154305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2400" kern="1200" dirty="0" smtClean="0"/>
            <a:t>Communication skills and participation in decision making</a:t>
          </a:r>
          <a:endParaRPr lang="en-NZ" sz="2400" kern="1200" dirty="0"/>
        </a:p>
      </dsp:txBody>
      <dsp:txXfrm>
        <a:off x="2828925" y="591343"/>
        <a:ext cx="2571749" cy="1543050"/>
      </dsp:txXfrm>
    </dsp:sp>
    <dsp:sp modelId="{0858CAA7-25A1-435E-A932-1B6F8DCE4291}">
      <dsp:nvSpPr>
        <dsp:cNvPr id="0" name=""/>
        <dsp:cNvSpPr/>
      </dsp:nvSpPr>
      <dsp:spPr>
        <a:xfrm>
          <a:off x="5657849" y="591343"/>
          <a:ext cx="2571749" cy="154305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2400" kern="1200" dirty="0" smtClean="0"/>
            <a:t>Open-mindedness to new information and perspectives</a:t>
          </a:r>
          <a:endParaRPr lang="en-NZ" sz="2400" kern="1200" dirty="0"/>
        </a:p>
      </dsp:txBody>
      <dsp:txXfrm>
        <a:off x="5657849" y="591343"/>
        <a:ext cx="2571749" cy="1543050"/>
      </dsp:txXfrm>
    </dsp:sp>
    <dsp:sp modelId="{B3CCEFB3-4305-439B-8C34-95D9C37485F1}">
      <dsp:nvSpPr>
        <dsp:cNvPr id="0" name=""/>
        <dsp:cNvSpPr/>
      </dsp:nvSpPr>
      <dsp:spPr>
        <a:xfrm>
          <a:off x="0" y="2391569"/>
          <a:ext cx="2571749" cy="154305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2400" kern="1200" dirty="0" smtClean="0"/>
            <a:t>Deepening pedagogical and curriculum knowledge</a:t>
          </a:r>
          <a:endParaRPr lang="en-NZ" sz="2400" kern="1200" dirty="0"/>
        </a:p>
      </dsp:txBody>
      <dsp:txXfrm>
        <a:off x="0" y="2391569"/>
        <a:ext cx="2571749" cy="1543050"/>
      </dsp:txXfrm>
    </dsp:sp>
    <dsp:sp modelId="{571748C6-0E7E-4C2C-B516-B8BF4DCD1E37}">
      <dsp:nvSpPr>
        <dsp:cNvPr id="0" name=""/>
        <dsp:cNvSpPr/>
      </dsp:nvSpPr>
      <dsp:spPr>
        <a:xfrm>
          <a:off x="2828925" y="2391569"/>
          <a:ext cx="2571749" cy="1543050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2400" kern="1200" dirty="0" smtClean="0"/>
            <a:t>Sharing of information and power </a:t>
          </a:r>
          <a:endParaRPr lang="en-NZ" sz="2400" kern="1200" dirty="0"/>
        </a:p>
      </dsp:txBody>
      <dsp:txXfrm>
        <a:off x="2828925" y="2391569"/>
        <a:ext cx="2571749" cy="1543050"/>
      </dsp:txXfrm>
    </dsp:sp>
    <dsp:sp modelId="{5B270172-A79C-4412-BE4A-97A3D176E0DF}">
      <dsp:nvSpPr>
        <dsp:cNvPr id="0" name=""/>
        <dsp:cNvSpPr/>
      </dsp:nvSpPr>
      <dsp:spPr>
        <a:xfrm>
          <a:off x="5657849" y="2391569"/>
          <a:ext cx="2571749" cy="154305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2400" kern="1200" dirty="0" smtClean="0"/>
            <a:t>Shared responsibility</a:t>
          </a:r>
          <a:endParaRPr lang="en-NZ" sz="2400" kern="1200" dirty="0"/>
        </a:p>
      </dsp:txBody>
      <dsp:txXfrm>
        <a:off x="5657849" y="2391569"/>
        <a:ext cx="2571749" cy="15430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4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C8744F9-C91E-4ECD-A43D-2157F3BC2432}" type="datetimeFigureOut">
              <a:rPr lang="en-NZ"/>
              <a:pPr/>
              <a:t>26/09/2011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803756F-E036-4F6E-A1A7-79A5ADB6B7AB}" type="slidenum">
              <a:rPr lang="en-NZ"/>
              <a:pPr/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0F5CE5E-9E1F-476C-90B1-1AC016138EFF}" type="datetimeFigureOut">
              <a:rPr lang="en-US"/>
              <a:pPr/>
              <a:t>9/26/2011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NZ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47DDF59-9826-4D7D-9411-BFEE7B5E0D4A}" type="slidenum">
              <a:rPr lang="en-NZ"/>
              <a:pPr/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NZ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7E84982-D37B-4A62-9025-0A9BD2A89033}" type="slidenum">
              <a:rPr lang="en-NZ"/>
              <a:pPr/>
              <a:t>2</a:t>
            </a:fld>
            <a:endParaRPr lang="en-NZ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NZ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57CB3C1-38AC-4B87-B626-029AD8BAF5E0}" type="slidenum">
              <a:rPr lang="en-N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NZ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marL="228600" indent="-228600"/>
            <a:r>
              <a:rPr lang="en-NZ" sz="900" smtClean="0"/>
              <a:t>All require decisions of how/when/where the samples are to be collected as photocopying is often required.</a:t>
            </a:r>
          </a:p>
          <a:p>
            <a:pPr marL="228600" indent="-228600"/>
            <a:r>
              <a:rPr lang="en-NZ" sz="900" smtClean="0"/>
              <a:t>Decide on number of writing samples to be moderated at session. </a:t>
            </a:r>
          </a:p>
          <a:p>
            <a:pPr marL="228600" indent="-228600"/>
            <a:endParaRPr lang="en-NZ" sz="900" smtClean="0"/>
          </a:p>
          <a:p>
            <a:pPr marL="228600" indent="-228600"/>
            <a:endParaRPr lang="en-GB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marL="228600" indent="-228600"/>
            <a:r>
              <a:rPr lang="en-NZ" sz="900" smtClean="0"/>
              <a:t>All require decisions of how/when/where the samples are to be collected as photocopying is often required.</a:t>
            </a:r>
          </a:p>
          <a:p>
            <a:pPr marL="228600" indent="-228600"/>
            <a:r>
              <a:rPr lang="en-NZ" sz="900" smtClean="0"/>
              <a:t>Decide on number of writing samples to be moderated at session. </a:t>
            </a:r>
          </a:p>
          <a:p>
            <a:pPr marL="228600" indent="-228600"/>
            <a:endParaRPr lang="en-NZ" sz="900" smtClean="0"/>
          </a:p>
          <a:p>
            <a:pPr marL="228600" indent="-228600"/>
            <a:endParaRPr lang="en-GB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GB" sz="8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NZ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ED7C98C-2E42-4428-A6FF-C3FA73C9DF5D}" type="slidenum">
              <a:rPr lang="en-N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N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NZ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B1E843A-E431-45AC-A839-2F2891CC7401}" type="slidenum">
              <a:rPr lang="en-N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N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NZ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B1E843A-E431-45AC-A839-2F2891CC7401}" type="slidenum">
              <a:rPr lang="en-N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NZ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NZ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D44DCCE-EE6E-46E2-9683-9418FBD05618}" type="slidenum">
              <a:rPr lang="en-N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NZ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NZ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571DE61-C9E1-41C1-AA2C-E473D3063A63}" type="slidenum">
              <a:rPr lang="en-N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NZ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NZ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D7D01DE-5707-436D-8A7D-6E5616A5CDB3}" type="slidenum">
              <a:rPr lang="en-N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NZ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NZ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C28B9F4-FABC-4594-9439-43E41083552C}" type="slidenum">
              <a:rPr lang="en-N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NZ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NZ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135188-4362-49B3-8861-9CAF53C78B7E}" type="slidenum">
              <a:rPr lang="en-N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N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76876F0-A91F-450A-91E9-F9307ED8C5C7}" type="datetime1">
              <a:rPr lang="en-US"/>
              <a:pPr/>
              <a:t>9/26/2011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A80A49-2138-4333-BF28-C3AD81043DEA}" type="slidenum">
              <a:rPr lang="en-NZ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71C03F7-4446-4183-B3F7-46396D2A5D76}" type="datetime1">
              <a:rPr lang="en-US"/>
              <a:pPr/>
              <a:t>9/26/2011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25FD7E-DC03-4BD3-8880-CD68F09FA595}" type="slidenum">
              <a:rPr lang="en-NZ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263B20-F096-4842-B7BB-01A97DC71F61}" type="datetime1">
              <a:rPr lang="en-US"/>
              <a:pPr/>
              <a:t>9/26/2011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C35C05-C5D1-4507-803E-EFAF927942BA}" type="slidenum">
              <a:rPr lang="en-NZ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8595C9-1FA2-41E9-B7BF-C6EA183C598A}" type="datetime1">
              <a:rPr lang="en-US"/>
              <a:pPr/>
              <a:t>9/26/2011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B7B0A6-BFC2-4614-A77E-BD4E8C711536}" type="slidenum">
              <a:rPr lang="en-NZ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25D87A-163D-444F-A67D-CB38D54A8E98}" type="datetime1">
              <a:rPr lang="en-US"/>
              <a:pPr/>
              <a:t>9/26/2011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7B227A-5267-4CA6-91F8-91B3B8227BFF}" type="slidenum">
              <a:rPr lang="en-NZ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FE26B3-300A-4D6A-8C49-6B505FE31D7B}" type="datetime1">
              <a:rPr lang="en-US"/>
              <a:pPr/>
              <a:t>9/26/2011</a:t>
            </a:fld>
            <a:endParaRPr lang="en-N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201F75-0612-4D29-9665-1C6B184D2051}" type="slidenum">
              <a:rPr lang="en-NZ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6CA4CD-8CF2-460D-AA4F-D91AE4D64848}" type="datetime1">
              <a:rPr lang="en-US"/>
              <a:pPr/>
              <a:t>9/26/2011</a:t>
            </a:fld>
            <a:endParaRPr lang="en-NZ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FE950F-33BC-45DB-A1D1-1AD87D74CA78}" type="slidenum">
              <a:rPr lang="en-NZ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FEB09D-59CE-4317-8240-047A3E5D4A04}" type="datetime1">
              <a:rPr lang="en-US"/>
              <a:pPr/>
              <a:t>9/26/2011</a:t>
            </a:fld>
            <a:endParaRPr lang="en-NZ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E2E6C5-9863-43B3-9718-910BD0BD2AE5}" type="slidenum">
              <a:rPr lang="en-NZ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E718729-D88C-4397-9FF8-F580F7BB36AC}" type="datetime1">
              <a:rPr lang="en-US"/>
              <a:pPr/>
              <a:t>9/26/2011</a:t>
            </a:fld>
            <a:endParaRPr lang="en-NZ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825BEE-4029-4F1C-8300-6AEEFC5FB077}" type="slidenum">
              <a:rPr lang="en-NZ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FC004D-4B55-4F22-9A79-7576D6AF3939}" type="datetime1">
              <a:rPr lang="en-US"/>
              <a:pPr/>
              <a:t>9/26/2011</a:t>
            </a:fld>
            <a:endParaRPr lang="en-N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F0C766-8328-4DBF-9379-C32BC61FB225}" type="slidenum">
              <a:rPr lang="en-NZ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NZ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F7CA85-6D27-4154-9DB4-512F7916ACC6}" type="datetime1">
              <a:rPr lang="en-US"/>
              <a:pPr/>
              <a:t>9/26/2011</a:t>
            </a:fld>
            <a:endParaRPr lang="en-N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705621-20FA-4804-B7D7-AA68E2B86613}" type="slidenum">
              <a:rPr lang="en-NZ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NZ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8242DBD0-B086-4688-93B9-CAA9F9F99354}" type="datetime1">
              <a:rPr lang="en-US"/>
              <a:pPr/>
              <a:t>9/26/2011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3C03E018-37C0-45BF-A9F5-6831A81DC6DE}" type="slidenum">
              <a:rPr lang="en-NZ"/>
              <a:pPr/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6C361B2-9D7C-4F4F-84F0-6C08F5AC0449}" type="slidenum">
              <a:rPr lang="en-NZ"/>
              <a:pPr/>
              <a:t>1</a:t>
            </a:fld>
            <a:endParaRPr lang="en-NZ"/>
          </a:p>
        </p:txBody>
      </p:sp>
      <p:sp>
        <p:nvSpPr>
          <p:cNvPr id="2051" name="Title 1"/>
          <p:cNvSpPr>
            <a:spLocks noGrp="1"/>
          </p:cNvSpPr>
          <p:nvPr>
            <p:ph type="ctrTitle"/>
          </p:nvPr>
        </p:nvSpPr>
        <p:spPr>
          <a:xfrm>
            <a:off x="642910" y="1357298"/>
            <a:ext cx="7772400" cy="1470025"/>
          </a:xfrm>
        </p:spPr>
        <p:txBody>
          <a:bodyPr/>
          <a:lstStyle/>
          <a:p>
            <a:pPr eaLnBrk="1" hangingPunct="1"/>
            <a:r>
              <a:rPr lang="en-NZ" sz="3600" b="1" dirty="0" smtClean="0"/>
              <a:t>Making sound teacher judgments and moderating them</a:t>
            </a:r>
          </a:p>
        </p:txBody>
      </p:sp>
      <p:sp>
        <p:nvSpPr>
          <p:cNvPr id="2052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2209800"/>
          </a:xfrm>
        </p:spPr>
        <p:txBody>
          <a:bodyPr/>
          <a:lstStyle/>
          <a:p>
            <a:pPr eaLnBrk="1" hangingPunct="1"/>
            <a:r>
              <a:rPr lang="en-NZ" dirty="0" smtClean="0">
                <a:solidFill>
                  <a:schemeClr val="tx2"/>
                </a:solidFill>
              </a:rPr>
              <a:t>Moderation for Primary Teachers</a:t>
            </a:r>
          </a:p>
          <a:p>
            <a:pPr eaLnBrk="1" hangingPunct="1"/>
            <a:r>
              <a:rPr lang="en-NZ" sz="2400" dirty="0" err="1" smtClean="0">
                <a:solidFill>
                  <a:schemeClr val="tx2"/>
                </a:solidFill>
              </a:rPr>
              <a:t>Owhata</a:t>
            </a:r>
            <a:r>
              <a:rPr lang="en-NZ" sz="2400" dirty="0" smtClean="0">
                <a:solidFill>
                  <a:schemeClr val="tx2"/>
                </a:solidFill>
              </a:rPr>
              <a:t> School Staff meeting</a:t>
            </a:r>
          </a:p>
          <a:p>
            <a:pPr eaLnBrk="1" hangingPunct="1"/>
            <a:r>
              <a:rPr lang="en-NZ" sz="2400" dirty="0" smtClean="0">
                <a:solidFill>
                  <a:schemeClr val="tx2"/>
                </a:solidFill>
              </a:rPr>
              <a:t>26 September 2011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itle 1"/>
          <p:cNvSpPr>
            <a:spLocks noGrp="1"/>
          </p:cNvSpPr>
          <p:nvPr>
            <p:ph type="ctrTitle"/>
          </p:nvPr>
        </p:nvSpPr>
        <p:spPr>
          <a:xfrm>
            <a:off x="1143000" y="1285875"/>
            <a:ext cx="6786563" cy="785813"/>
          </a:xfrm>
        </p:spPr>
        <p:txBody>
          <a:bodyPr/>
          <a:lstStyle/>
          <a:p>
            <a:pPr eaLnBrk="1" hangingPunct="1"/>
            <a:r>
              <a:rPr lang="en-US" sz="3200" b="1" dirty="0" smtClean="0"/>
              <a:t>Tools for assessing writing</a:t>
            </a:r>
            <a:endParaRPr lang="en-NZ" sz="3200" b="1" dirty="0" smtClean="0"/>
          </a:p>
        </p:txBody>
      </p:sp>
      <p:sp>
        <p:nvSpPr>
          <p:cNvPr id="9220" name="Subtitle 2"/>
          <p:cNvSpPr>
            <a:spLocks noGrp="1"/>
          </p:cNvSpPr>
          <p:nvPr>
            <p:ph type="subTitle" idx="1"/>
          </p:nvPr>
        </p:nvSpPr>
        <p:spPr>
          <a:xfrm>
            <a:off x="1143000" y="2285992"/>
            <a:ext cx="6400800" cy="2681296"/>
          </a:xfrm>
        </p:spPr>
        <p:txBody>
          <a:bodyPr/>
          <a:lstStyle/>
          <a:p>
            <a:pPr lvl="1" algn="l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  Curriculum exemplars for Level 1 juniors</a:t>
            </a:r>
          </a:p>
          <a:p>
            <a:pPr lvl="1" algn="l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  e-</a:t>
            </a:r>
            <a:r>
              <a:rPr lang="en-US" sz="2400" dirty="0" err="1" smtClean="0">
                <a:solidFill>
                  <a:schemeClr val="tx1"/>
                </a:solidFill>
              </a:rPr>
              <a:t>asTTle</a:t>
            </a:r>
            <a:r>
              <a:rPr lang="en-US" sz="2400" dirty="0" smtClean="0">
                <a:solidFill>
                  <a:schemeClr val="tx1"/>
                </a:solidFill>
              </a:rPr>
              <a:t> scoring rubrics</a:t>
            </a:r>
          </a:p>
          <a:p>
            <a:pPr lvl="1" algn="l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  Glossary</a:t>
            </a:r>
          </a:p>
          <a:p>
            <a:pPr lvl="1" algn="l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  High Frequency Word List</a:t>
            </a:r>
          </a:p>
          <a:p>
            <a:pPr lvl="1" algn="l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  Writing task</a:t>
            </a:r>
          </a:p>
          <a:p>
            <a:pPr algn="l" eaLnBrk="1" hangingPunct="1"/>
            <a:endParaRPr lang="en-US" sz="2400" dirty="0" smtClean="0">
              <a:solidFill>
                <a:srgbClr val="0D5C4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itle 1"/>
          <p:cNvSpPr>
            <a:spLocks noGrp="1"/>
          </p:cNvSpPr>
          <p:nvPr>
            <p:ph type="ctrTitle"/>
          </p:nvPr>
        </p:nvSpPr>
        <p:spPr>
          <a:xfrm>
            <a:off x="1143000" y="1285875"/>
            <a:ext cx="6786563" cy="785813"/>
          </a:xfrm>
        </p:spPr>
        <p:txBody>
          <a:bodyPr/>
          <a:lstStyle/>
          <a:p>
            <a:pPr eaLnBrk="1" hangingPunct="1"/>
            <a:r>
              <a:rPr lang="en-US" sz="3200" b="1" dirty="0" smtClean="0"/>
              <a:t>Audience Awareness and Purpose</a:t>
            </a:r>
            <a:endParaRPr lang="en-NZ" sz="3200" b="1" dirty="0" smtClean="0"/>
          </a:p>
        </p:txBody>
      </p:sp>
      <p:sp>
        <p:nvSpPr>
          <p:cNvPr id="9220" name="Subtitle 2"/>
          <p:cNvSpPr>
            <a:spLocks noGrp="1"/>
          </p:cNvSpPr>
          <p:nvPr>
            <p:ph type="subTitle" idx="1"/>
          </p:nvPr>
        </p:nvSpPr>
        <p:spPr>
          <a:xfrm>
            <a:off x="1143000" y="2571750"/>
            <a:ext cx="6400800" cy="2395538"/>
          </a:xfrm>
        </p:spPr>
        <p:txBody>
          <a:bodyPr/>
          <a:lstStyle/>
          <a:p>
            <a:pPr algn="l"/>
            <a:r>
              <a:rPr lang="en-US" sz="2400" dirty="0" smtClean="0">
                <a:solidFill>
                  <a:schemeClr val="tx1"/>
                </a:solidFill>
              </a:rPr>
              <a:t>Relates to the writer’s ability to produce a piece that achieves its communicative purpose and takes account of the questions:</a:t>
            </a:r>
          </a:p>
          <a:p>
            <a:pPr lvl="2" algn="l">
              <a:buFont typeface="Times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  <a:ea typeface="ヒラギノ角ゴ Pro W3"/>
                <a:cs typeface="ヒラギノ角ゴ Pro W3"/>
              </a:rPr>
              <a:t>W</a:t>
            </a:r>
            <a:r>
              <a:rPr lang="en-US" dirty="0" smtClean="0">
                <a:solidFill>
                  <a:schemeClr val="tx1"/>
                </a:solidFill>
              </a:rPr>
              <a:t>ho am I writing this for?</a:t>
            </a:r>
          </a:p>
          <a:p>
            <a:pPr lvl="2" algn="l">
              <a:buFont typeface="Times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 Why am I writing this?</a:t>
            </a:r>
          </a:p>
          <a:p>
            <a:pPr lvl="2" algn="l">
              <a:buFont typeface="Times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 What shape or form will this take? </a:t>
            </a:r>
          </a:p>
          <a:p>
            <a:pPr algn="l" eaLnBrk="1" hangingPunct="1"/>
            <a:endParaRPr lang="en-US" sz="2400" dirty="0" smtClean="0">
              <a:solidFill>
                <a:srgbClr val="0D5C4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itle 1"/>
          <p:cNvSpPr>
            <a:spLocks noGrp="1"/>
          </p:cNvSpPr>
          <p:nvPr>
            <p:ph type="ctrTitle"/>
          </p:nvPr>
        </p:nvSpPr>
        <p:spPr>
          <a:xfrm>
            <a:off x="1143000" y="1000125"/>
            <a:ext cx="6786563" cy="785813"/>
          </a:xfrm>
        </p:spPr>
        <p:txBody>
          <a:bodyPr/>
          <a:lstStyle/>
          <a:p>
            <a:pPr eaLnBrk="1" hangingPunct="1"/>
            <a:r>
              <a:rPr lang="en-US" sz="3200" b="1" smtClean="0"/>
              <a:t>Content and ideas</a:t>
            </a:r>
            <a:endParaRPr lang="en-NZ" sz="3200" b="1" smtClean="0"/>
          </a:p>
        </p:txBody>
      </p:sp>
      <p:sp>
        <p:nvSpPr>
          <p:cNvPr id="10244" name="Subtitle 2"/>
          <p:cNvSpPr>
            <a:spLocks noGrp="1"/>
          </p:cNvSpPr>
          <p:nvPr>
            <p:ph type="subTitle" idx="1"/>
          </p:nvPr>
        </p:nvSpPr>
        <p:spPr>
          <a:xfrm>
            <a:off x="1143000" y="2000250"/>
            <a:ext cx="7215188" cy="4214813"/>
          </a:xfrm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sz="2400" dirty="0" smtClean="0">
                <a:solidFill>
                  <a:schemeClr val="tx1"/>
                </a:solidFill>
              </a:rPr>
              <a:t>Incorporates two main areas of the text written: </a:t>
            </a:r>
          </a:p>
          <a:p>
            <a:pPr algn="l">
              <a:lnSpc>
                <a:spcPct val="90000"/>
              </a:lnSpc>
            </a:pPr>
            <a:endParaRPr lang="en-US" sz="2400" dirty="0" smtClean="0">
              <a:solidFill>
                <a:schemeClr val="tx1"/>
              </a:solidFill>
            </a:endParaRPr>
          </a:p>
          <a:p>
            <a:pPr algn="l">
              <a:lnSpc>
                <a:spcPct val="90000"/>
              </a:lnSpc>
              <a:buFont typeface="Times"/>
              <a:buChar char="•"/>
            </a:pPr>
            <a:r>
              <a:rPr lang="en-US" sz="2400" b="1" dirty="0" smtClean="0">
                <a:solidFill>
                  <a:schemeClr val="tx1"/>
                </a:solidFill>
              </a:rPr>
              <a:t>Domain elements </a:t>
            </a:r>
            <a:r>
              <a:rPr lang="en-US" sz="2400" dirty="0" smtClean="0">
                <a:solidFill>
                  <a:schemeClr val="tx1"/>
                </a:solidFill>
              </a:rPr>
              <a:t>acknowledge that texts have </a:t>
            </a:r>
            <a:r>
              <a:rPr lang="en-US" sz="2400" b="1" dirty="0" smtClean="0">
                <a:solidFill>
                  <a:schemeClr val="tx1"/>
                </a:solidFill>
              </a:rPr>
              <a:t>some common features or elements</a:t>
            </a:r>
            <a:r>
              <a:rPr lang="en-US" sz="2400" dirty="0" smtClean="0">
                <a:solidFill>
                  <a:schemeClr val="tx1"/>
                </a:solidFill>
              </a:rPr>
              <a:t> that are accepted as part of the cultural resources for achieving a purpose. </a:t>
            </a:r>
          </a:p>
          <a:p>
            <a:pPr lvl="2" algn="l">
              <a:lnSpc>
                <a:spcPct val="90000"/>
              </a:lnSpc>
              <a:buFont typeface="Times"/>
              <a:buChar char="•"/>
            </a:pPr>
            <a:endParaRPr lang="en-US" dirty="0" smtClean="0">
              <a:solidFill>
                <a:schemeClr val="tx1"/>
              </a:solidFill>
            </a:endParaRPr>
          </a:p>
          <a:p>
            <a:pPr algn="l">
              <a:lnSpc>
                <a:spcPct val="90000"/>
              </a:lnSpc>
              <a:buFont typeface="Times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</a:rPr>
              <a:t>Content material </a:t>
            </a:r>
            <a:r>
              <a:rPr lang="en-US" sz="2400" dirty="0" smtClean="0">
                <a:solidFill>
                  <a:schemeClr val="tx1"/>
                </a:solidFill>
              </a:rPr>
              <a:t>is mainly concerned with what might be called </a:t>
            </a:r>
            <a:r>
              <a:rPr lang="en-US" sz="2400" b="1" dirty="0" smtClean="0">
                <a:solidFill>
                  <a:schemeClr val="tx1"/>
                </a:solidFill>
              </a:rPr>
              <a:t>‘the </a:t>
            </a:r>
            <a:r>
              <a:rPr lang="en-US" sz="2400" b="1" dirty="0" err="1" smtClean="0">
                <a:solidFill>
                  <a:schemeClr val="tx1"/>
                </a:solidFill>
              </a:rPr>
              <a:t>aboutness</a:t>
            </a:r>
            <a:r>
              <a:rPr lang="en-US" sz="2400" b="1" dirty="0" smtClean="0">
                <a:solidFill>
                  <a:schemeClr val="tx1"/>
                </a:solidFill>
              </a:rPr>
              <a:t>’</a:t>
            </a:r>
            <a:r>
              <a:rPr lang="en-US" sz="2400" dirty="0" smtClean="0">
                <a:solidFill>
                  <a:schemeClr val="tx1"/>
                </a:solidFill>
              </a:rPr>
              <a:t> of the text. Content included will be relevant to achieving the purpose.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itle 1"/>
          <p:cNvSpPr>
            <a:spLocks noGrp="1"/>
          </p:cNvSpPr>
          <p:nvPr>
            <p:ph type="ctrTitle"/>
          </p:nvPr>
        </p:nvSpPr>
        <p:spPr>
          <a:xfrm>
            <a:off x="1143000" y="1285875"/>
            <a:ext cx="6786563" cy="785813"/>
          </a:xfrm>
        </p:spPr>
        <p:txBody>
          <a:bodyPr/>
          <a:lstStyle/>
          <a:p>
            <a:pPr eaLnBrk="1" hangingPunct="1"/>
            <a:r>
              <a:rPr lang="en-US" sz="3200" b="1" smtClean="0"/>
              <a:t>Structure and Organisation</a:t>
            </a:r>
            <a:endParaRPr lang="en-NZ" sz="3200" b="1" smtClean="0"/>
          </a:p>
        </p:txBody>
      </p:sp>
      <p:sp>
        <p:nvSpPr>
          <p:cNvPr id="11268" name="Subtitle 2"/>
          <p:cNvSpPr>
            <a:spLocks noGrp="1"/>
          </p:cNvSpPr>
          <p:nvPr>
            <p:ph type="subTitle" idx="1"/>
          </p:nvPr>
        </p:nvSpPr>
        <p:spPr>
          <a:xfrm>
            <a:off x="1143000" y="2071678"/>
            <a:ext cx="6858000" cy="4071947"/>
          </a:xfrm>
        </p:spPr>
        <p:txBody>
          <a:bodyPr/>
          <a:lstStyle/>
          <a:p>
            <a:pPr algn="l"/>
            <a:r>
              <a:rPr lang="en-US" sz="2400" dirty="0" smtClean="0">
                <a:solidFill>
                  <a:schemeClr val="tx1"/>
                </a:solidFill>
              </a:rPr>
              <a:t>The ordering or </a:t>
            </a:r>
            <a:r>
              <a:rPr lang="en-US" sz="2400" dirty="0" err="1" smtClean="0">
                <a:solidFill>
                  <a:schemeClr val="tx1"/>
                </a:solidFill>
              </a:rPr>
              <a:t>organisation</a:t>
            </a:r>
            <a:r>
              <a:rPr lang="en-US" sz="2400" dirty="0" smtClean="0">
                <a:solidFill>
                  <a:schemeClr val="tx1"/>
                </a:solidFill>
              </a:rPr>
              <a:t> that the writer demonstrates in his/her text. The focus is on the management of text through sequencing and linking of ideas:</a:t>
            </a:r>
          </a:p>
          <a:p>
            <a:pPr lvl="2" algn="l">
              <a:buFont typeface="Times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‘Global’ </a:t>
            </a:r>
            <a:r>
              <a:rPr lang="en-US" dirty="0" err="1" smtClean="0">
                <a:solidFill>
                  <a:schemeClr val="tx1"/>
                </a:solidFill>
              </a:rPr>
              <a:t>organisation</a:t>
            </a:r>
            <a:r>
              <a:rPr lang="en-US" dirty="0" smtClean="0">
                <a:solidFill>
                  <a:schemeClr val="tx1"/>
                </a:solidFill>
              </a:rPr>
              <a:t> of the text, dealing with </a:t>
            </a:r>
            <a:r>
              <a:rPr lang="en-US" b="1" dirty="0" smtClean="0">
                <a:solidFill>
                  <a:schemeClr val="tx1"/>
                </a:solidFill>
              </a:rPr>
              <a:t>sequence</a:t>
            </a:r>
            <a:r>
              <a:rPr lang="en-US" dirty="0" smtClean="0">
                <a:solidFill>
                  <a:schemeClr val="tx1"/>
                </a:solidFill>
              </a:rPr>
              <a:t> from start to finish. </a:t>
            </a:r>
          </a:p>
          <a:p>
            <a:pPr algn="l">
              <a:buFont typeface="Times"/>
              <a:buChar char="•"/>
            </a:pPr>
            <a:endParaRPr lang="en-US" sz="2400" dirty="0" smtClean="0">
              <a:solidFill>
                <a:schemeClr val="tx1"/>
              </a:solidFill>
            </a:endParaRPr>
          </a:p>
          <a:p>
            <a:pPr lvl="2" algn="l">
              <a:buFont typeface="Times"/>
              <a:buChar char="•"/>
            </a:pPr>
            <a:r>
              <a:rPr lang="en-US" b="1" dirty="0" smtClean="0">
                <a:solidFill>
                  <a:schemeClr val="tx1"/>
                </a:solidFill>
              </a:rPr>
              <a:t>Linking of ideas</a:t>
            </a:r>
            <a:r>
              <a:rPr lang="en-US" dirty="0" smtClean="0">
                <a:solidFill>
                  <a:schemeClr val="tx1"/>
                </a:solidFill>
              </a:rPr>
              <a:t> within and across sentences (by using conjunctions, adverbials and </a:t>
            </a:r>
            <a:r>
              <a:rPr lang="en-US" dirty="0" err="1" smtClean="0">
                <a:solidFill>
                  <a:schemeClr val="tx1"/>
                </a:solidFill>
              </a:rPr>
              <a:t>adjectivals</a:t>
            </a:r>
            <a:r>
              <a:rPr lang="en-US" dirty="0" smtClean="0">
                <a:solidFill>
                  <a:schemeClr val="tx1"/>
                </a:solidFill>
              </a:rPr>
              <a:t>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itle 1"/>
          <p:cNvSpPr>
            <a:spLocks noGrp="1"/>
          </p:cNvSpPr>
          <p:nvPr>
            <p:ph type="ctrTitle"/>
          </p:nvPr>
        </p:nvSpPr>
        <p:spPr>
          <a:xfrm>
            <a:off x="1143000" y="1285875"/>
            <a:ext cx="6786563" cy="785813"/>
          </a:xfrm>
        </p:spPr>
        <p:txBody>
          <a:bodyPr/>
          <a:lstStyle/>
          <a:p>
            <a:pPr eaLnBrk="1" hangingPunct="1"/>
            <a:r>
              <a:rPr lang="en-US" sz="3200" b="1" smtClean="0"/>
              <a:t>Language Resources</a:t>
            </a:r>
            <a:endParaRPr lang="en-NZ" sz="3200" b="1" smtClean="0"/>
          </a:p>
        </p:txBody>
      </p:sp>
      <p:sp>
        <p:nvSpPr>
          <p:cNvPr id="12292" name="Subtitle 2"/>
          <p:cNvSpPr>
            <a:spLocks noGrp="1"/>
          </p:cNvSpPr>
          <p:nvPr>
            <p:ph type="subTitle" idx="1"/>
          </p:nvPr>
        </p:nvSpPr>
        <p:spPr>
          <a:xfrm>
            <a:off x="642938" y="2357438"/>
            <a:ext cx="7358062" cy="3786187"/>
          </a:xfrm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sz="2400" dirty="0" smtClean="0">
                <a:solidFill>
                  <a:schemeClr val="tx1"/>
                </a:solidFill>
              </a:rPr>
              <a:t>The language we use reflects three main considerations. </a:t>
            </a:r>
          </a:p>
          <a:p>
            <a:pPr lvl="1" algn="l">
              <a:lnSpc>
                <a:spcPct val="90000"/>
              </a:lnSpc>
              <a:buFont typeface="Times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 What are we writing about? (content influences vocabulary, idioms or phrases). </a:t>
            </a:r>
          </a:p>
          <a:p>
            <a:pPr lvl="1" algn="l">
              <a:lnSpc>
                <a:spcPct val="90000"/>
              </a:lnSpc>
            </a:pPr>
            <a:endParaRPr lang="en-US" sz="2400" dirty="0" smtClean="0">
              <a:solidFill>
                <a:schemeClr val="tx1"/>
              </a:solidFill>
            </a:endParaRPr>
          </a:p>
          <a:p>
            <a:pPr lvl="1" algn="l">
              <a:lnSpc>
                <a:spcPct val="90000"/>
              </a:lnSpc>
              <a:buFont typeface="Times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 What is our purpose? (language choices and grammatical structures that are associated with a desire to argue, to entertain, to instruct, etc.) </a:t>
            </a:r>
          </a:p>
          <a:p>
            <a:pPr lvl="1" algn="l">
              <a:lnSpc>
                <a:spcPct val="90000"/>
              </a:lnSpc>
            </a:pPr>
            <a:endParaRPr lang="en-US" sz="2400" dirty="0" smtClean="0">
              <a:solidFill>
                <a:schemeClr val="tx1"/>
              </a:solidFill>
            </a:endParaRPr>
          </a:p>
          <a:p>
            <a:pPr lvl="1" algn="l">
              <a:lnSpc>
                <a:spcPct val="90000"/>
              </a:lnSpc>
              <a:buFont typeface="Times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 Who are we writing for? (language choice and grammatical choices that acknowledge different ways of addressing our audience).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itle 1"/>
          <p:cNvSpPr>
            <a:spLocks noGrp="1"/>
          </p:cNvSpPr>
          <p:nvPr>
            <p:ph type="ctrTitle"/>
          </p:nvPr>
        </p:nvSpPr>
        <p:spPr>
          <a:xfrm>
            <a:off x="1143000" y="1285875"/>
            <a:ext cx="6786563" cy="785813"/>
          </a:xfrm>
        </p:spPr>
        <p:txBody>
          <a:bodyPr/>
          <a:lstStyle/>
          <a:p>
            <a:pPr eaLnBrk="1" hangingPunct="1"/>
            <a:r>
              <a:rPr lang="en-US" sz="3200" b="1" smtClean="0"/>
              <a:t>B - basic</a:t>
            </a:r>
            <a:endParaRPr lang="en-NZ" sz="3200" b="1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571750"/>
            <a:ext cx="6400800" cy="2395538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AU" sz="2400" dirty="0" smtClean="0">
                <a:solidFill>
                  <a:schemeClr val="tx1"/>
                </a:solidFill>
              </a:rPr>
              <a:t>Has a </a:t>
            </a:r>
            <a:r>
              <a:rPr lang="en-AU" sz="2400" b="1" dirty="0" smtClean="0">
                <a:solidFill>
                  <a:schemeClr val="tx1"/>
                </a:solidFill>
              </a:rPr>
              <a:t>rudimentary </a:t>
            </a:r>
            <a:r>
              <a:rPr lang="en-AU" sz="2400" dirty="0" smtClean="0">
                <a:solidFill>
                  <a:schemeClr val="tx1"/>
                </a:solidFill>
              </a:rPr>
              <a:t>control of the indicators at this level. </a:t>
            </a: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en-AU" sz="2400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AU" sz="2400" dirty="0" smtClean="0">
                <a:solidFill>
                  <a:schemeClr val="tx1"/>
                </a:solidFill>
              </a:rPr>
              <a:t>Examples are present that meet the criteria, but perhaps only a few are present or there may be as many unsuccessful attempts as there are successful ones.</a:t>
            </a:r>
            <a:br>
              <a:rPr lang="en-AU" sz="2400" dirty="0" smtClean="0">
                <a:solidFill>
                  <a:schemeClr val="tx1"/>
                </a:solidFill>
              </a:rPr>
            </a:br>
            <a:endParaRPr lang="en-NZ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itle 1"/>
          <p:cNvSpPr>
            <a:spLocks noGrp="1"/>
          </p:cNvSpPr>
          <p:nvPr>
            <p:ph type="ctrTitle"/>
          </p:nvPr>
        </p:nvSpPr>
        <p:spPr>
          <a:xfrm>
            <a:off x="1143000" y="1285875"/>
            <a:ext cx="6786563" cy="785813"/>
          </a:xfrm>
        </p:spPr>
        <p:txBody>
          <a:bodyPr/>
          <a:lstStyle/>
          <a:p>
            <a:pPr eaLnBrk="1" hangingPunct="1"/>
            <a:r>
              <a:rPr lang="en-US" sz="3200" b="1" smtClean="0"/>
              <a:t>P – Proficient</a:t>
            </a:r>
            <a:endParaRPr lang="en-NZ" sz="3200" b="1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571750"/>
            <a:ext cx="6400800" cy="2395538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GB" sz="2400" dirty="0" smtClean="0">
                <a:solidFill>
                  <a:schemeClr val="tx1"/>
                </a:solidFill>
              </a:rPr>
              <a:t>The student has </a:t>
            </a:r>
            <a:r>
              <a:rPr lang="en-GB" sz="2400" b="1" dirty="0" smtClean="0">
                <a:solidFill>
                  <a:schemeClr val="tx1"/>
                </a:solidFill>
              </a:rPr>
              <a:t>satisfactory</a:t>
            </a:r>
            <a:r>
              <a:rPr lang="en-GB" sz="2400" dirty="0" smtClean="0">
                <a:solidFill>
                  <a:schemeClr val="tx1"/>
                </a:solidFill>
              </a:rPr>
              <a:t> control of the characteristics defined at this level. </a:t>
            </a:r>
            <a:br>
              <a:rPr lang="en-GB" sz="2400" dirty="0" smtClean="0">
                <a:solidFill>
                  <a:schemeClr val="tx1"/>
                </a:solidFill>
              </a:rPr>
            </a:br>
            <a:r>
              <a:rPr lang="en-GB" sz="2400" dirty="0" smtClean="0">
                <a:solidFill>
                  <a:schemeClr val="tx1"/>
                </a:solidFill>
              </a:rPr>
              <a:t/>
            </a:r>
            <a:br>
              <a:rPr lang="en-GB" sz="2400" dirty="0" smtClean="0">
                <a:solidFill>
                  <a:schemeClr val="tx1"/>
                </a:solidFill>
              </a:rPr>
            </a:br>
            <a:r>
              <a:rPr lang="en-GB" sz="2400" dirty="0" smtClean="0">
                <a:solidFill>
                  <a:schemeClr val="tx1"/>
                </a:solidFill>
              </a:rPr>
              <a:t>The writing meets the indicators and more examples of success, than not, are present, or better-quality examples are evident.</a:t>
            </a:r>
            <a:endParaRPr lang="en-NZ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itle 1"/>
          <p:cNvSpPr>
            <a:spLocks noGrp="1"/>
          </p:cNvSpPr>
          <p:nvPr>
            <p:ph type="ctrTitle"/>
          </p:nvPr>
        </p:nvSpPr>
        <p:spPr>
          <a:xfrm>
            <a:off x="1143000" y="1285875"/>
            <a:ext cx="6786563" cy="785813"/>
          </a:xfrm>
        </p:spPr>
        <p:txBody>
          <a:bodyPr/>
          <a:lstStyle/>
          <a:p>
            <a:pPr eaLnBrk="1" hangingPunct="1"/>
            <a:r>
              <a:rPr lang="en-US" sz="3200" b="1" smtClean="0"/>
              <a:t>A - Advanced</a:t>
            </a:r>
            <a:endParaRPr lang="en-NZ" sz="3200" b="1" smtClean="0"/>
          </a:p>
        </p:txBody>
      </p:sp>
      <p:sp>
        <p:nvSpPr>
          <p:cNvPr id="8196" name="Subtitle 2"/>
          <p:cNvSpPr>
            <a:spLocks noGrp="1"/>
          </p:cNvSpPr>
          <p:nvPr>
            <p:ph type="subTitle" idx="1"/>
          </p:nvPr>
        </p:nvSpPr>
        <p:spPr>
          <a:xfrm>
            <a:off x="1143000" y="2571750"/>
            <a:ext cx="6400800" cy="2395538"/>
          </a:xfrm>
        </p:spPr>
        <p:txBody>
          <a:bodyPr/>
          <a:lstStyle/>
          <a:p>
            <a:pPr algn="l" eaLnBrk="1" hangingPunct="1"/>
            <a:r>
              <a:rPr lang="en-GB" sz="2400" dirty="0" smtClean="0">
                <a:solidFill>
                  <a:schemeClr val="tx1"/>
                </a:solidFill>
              </a:rPr>
              <a:t>The student has </a:t>
            </a:r>
            <a:r>
              <a:rPr lang="en-GB" sz="2400" b="1" dirty="0" smtClean="0">
                <a:solidFill>
                  <a:schemeClr val="tx1"/>
                </a:solidFill>
              </a:rPr>
              <a:t>extensive</a:t>
            </a:r>
            <a:r>
              <a:rPr lang="en-GB" sz="2400" dirty="0" smtClean="0">
                <a:solidFill>
                  <a:schemeClr val="tx1"/>
                </a:solidFill>
              </a:rPr>
              <a:t> control of the characteristics defined at this level, yet still is not best described by the progress indicators of the next level</a:t>
            </a:r>
            <a:endParaRPr lang="en-US" sz="24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7D76300-9A44-4D21-8464-4646BC9FB046}" type="slidenum">
              <a:rPr lang="en-NZ"/>
              <a:pPr/>
              <a:t>18</a:t>
            </a:fld>
            <a:endParaRPr lang="en-NZ"/>
          </a:p>
        </p:txBody>
      </p:sp>
      <p:sp>
        <p:nvSpPr>
          <p:cNvPr id="26627" name="Title 1"/>
          <p:cNvSpPr>
            <a:spLocks noGrp="1"/>
          </p:cNvSpPr>
          <p:nvPr>
            <p:ph type="title" idx="4294967295"/>
          </p:nvPr>
        </p:nvSpPr>
        <p:spPr>
          <a:xfrm>
            <a:off x="457200" y="500042"/>
            <a:ext cx="8229600" cy="1285884"/>
          </a:xfrm>
        </p:spPr>
        <p:txBody>
          <a:bodyPr/>
          <a:lstStyle/>
          <a:p>
            <a:r>
              <a:rPr lang="en-NZ" sz="3200" b="1" dirty="0" smtClean="0"/>
              <a:t>Phase 3: Collecting evidence of student learning</a:t>
            </a:r>
          </a:p>
        </p:txBody>
      </p:sp>
      <p:sp>
        <p:nvSpPr>
          <p:cNvPr id="26628" name="Content Placeholder 2"/>
          <p:cNvSpPr>
            <a:spLocks noGrp="1"/>
          </p:cNvSpPr>
          <p:nvPr>
            <p:ph idx="4294967295"/>
          </p:nvPr>
        </p:nvSpPr>
        <p:spPr>
          <a:xfrm>
            <a:off x="642910" y="1928802"/>
            <a:ext cx="7858180" cy="4000528"/>
          </a:xfrm>
        </p:spPr>
        <p:txBody>
          <a:bodyPr/>
          <a:lstStyle/>
          <a:p>
            <a:pPr marL="609600" indent="-609600">
              <a:buFont typeface="Arial" charset="0"/>
              <a:buNone/>
            </a:pPr>
            <a:r>
              <a:rPr lang="en-NZ" sz="2000" dirty="0" smtClean="0"/>
              <a:t>There are a number of ways to collect evidence: </a:t>
            </a:r>
          </a:p>
          <a:p>
            <a:pPr marL="609600" indent="-609600"/>
            <a:r>
              <a:rPr lang="en-NZ" sz="2000" dirty="0" smtClean="0"/>
              <a:t>Decide on number of samples of assessments to be moderated at session. </a:t>
            </a:r>
          </a:p>
          <a:p>
            <a:pPr marL="609600" indent="-609600"/>
            <a:r>
              <a:rPr lang="en-NZ" sz="2000" dirty="0" smtClean="0"/>
              <a:t>Decide how these samples will be selected. e.g. This could be a sample of work assessed to be in the high range, mid range and low range in relation to the success criteria, every 5</a:t>
            </a:r>
            <a:r>
              <a:rPr lang="en-NZ" sz="2000" baseline="30000" dirty="0" smtClean="0"/>
              <a:t>th</a:t>
            </a:r>
            <a:r>
              <a:rPr lang="en-NZ" sz="2000" dirty="0" smtClean="0"/>
              <a:t> student on class roll or could be samples of work that teachers are unsure how to assess.</a:t>
            </a:r>
          </a:p>
          <a:p>
            <a:pPr marL="609600" indent="-609600"/>
            <a:endParaRPr lang="en-NZ" sz="2000" dirty="0" smtClean="0"/>
          </a:p>
          <a:p>
            <a:pPr marL="609600" indent="-609600">
              <a:buFont typeface="Arial" charset="0"/>
              <a:buNone/>
            </a:pPr>
            <a:r>
              <a:rPr lang="en-NZ" sz="2000" dirty="0" smtClean="0"/>
              <a:t>What is collected?</a:t>
            </a:r>
          </a:p>
          <a:p>
            <a:pPr marL="609600" indent="-609600"/>
            <a:r>
              <a:rPr lang="en-NZ" sz="2000" dirty="0" smtClean="0"/>
              <a:t>For a piece of writing: student writing samples are mainly used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7D76300-9A44-4D21-8464-4646BC9FB046}" type="slidenum">
              <a:rPr lang="en-NZ"/>
              <a:pPr/>
              <a:t>19</a:t>
            </a:fld>
            <a:endParaRPr lang="en-NZ"/>
          </a:p>
        </p:txBody>
      </p:sp>
      <p:sp>
        <p:nvSpPr>
          <p:cNvPr id="26627" name="Title 1"/>
          <p:cNvSpPr>
            <a:spLocks noGrp="1"/>
          </p:cNvSpPr>
          <p:nvPr>
            <p:ph type="title" idx="4294967295"/>
          </p:nvPr>
        </p:nvSpPr>
        <p:spPr>
          <a:xfrm>
            <a:off x="457200" y="500042"/>
            <a:ext cx="8229600" cy="1285884"/>
          </a:xfrm>
        </p:spPr>
        <p:txBody>
          <a:bodyPr/>
          <a:lstStyle/>
          <a:p>
            <a:r>
              <a:rPr lang="en-NZ" sz="3200" b="1" dirty="0" smtClean="0"/>
              <a:t>Phase 3: Collecting evidence of student learning</a:t>
            </a:r>
          </a:p>
        </p:txBody>
      </p:sp>
      <p:sp>
        <p:nvSpPr>
          <p:cNvPr id="26628" name="Content Placeholder 2"/>
          <p:cNvSpPr>
            <a:spLocks noGrp="1"/>
          </p:cNvSpPr>
          <p:nvPr>
            <p:ph idx="4294967295"/>
          </p:nvPr>
        </p:nvSpPr>
        <p:spPr>
          <a:xfrm>
            <a:off x="1000100" y="1928802"/>
            <a:ext cx="7429552" cy="4000528"/>
          </a:xfrm>
        </p:spPr>
        <p:txBody>
          <a:bodyPr/>
          <a:lstStyle/>
          <a:p>
            <a:pPr marL="609600" indent="-609600">
              <a:buFont typeface="Arial" charset="0"/>
              <a:buNone/>
            </a:pPr>
            <a:r>
              <a:rPr lang="en-NZ" sz="2400" dirty="0" smtClean="0"/>
              <a:t>Review the writing task</a:t>
            </a:r>
          </a:p>
          <a:p>
            <a:pPr marL="1009650" lvl="1" indent="-609600">
              <a:buFont typeface="Arial" pitchFamily="34" charset="0"/>
              <a:buChar char="•"/>
            </a:pPr>
            <a:r>
              <a:rPr lang="en-NZ" sz="2000" dirty="0" smtClean="0"/>
              <a:t>Cover sheet for student’s details and marking</a:t>
            </a:r>
          </a:p>
          <a:p>
            <a:pPr marL="1009650" lvl="1" indent="-609600">
              <a:buFont typeface="Arial" pitchFamily="34" charset="0"/>
              <a:buChar char="•"/>
            </a:pPr>
            <a:r>
              <a:rPr lang="en-NZ" sz="2000" dirty="0" smtClean="0"/>
              <a:t>Attitude task</a:t>
            </a:r>
          </a:p>
          <a:p>
            <a:pPr marL="1009650" lvl="1" indent="-609600">
              <a:buFont typeface="Arial" pitchFamily="34" charset="0"/>
              <a:buChar char="•"/>
            </a:pPr>
            <a:r>
              <a:rPr lang="en-NZ" sz="2000" dirty="0" smtClean="0"/>
              <a:t>Writing task </a:t>
            </a:r>
          </a:p>
          <a:p>
            <a:pPr marL="1409700" lvl="2" indent="-609600">
              <a:buFont typeface="Courier New" pitchFamily="49" charset="0"/>
              <a:buChar char="o"/>
            </a:pPr>
            <a:r>
              <a:rPr lang="en-NZ" sz="2000" dirty="0" smtClean="0"/>
              <a:t>For juniors keep as normal as possible</a:t>
            </a:r>
          </a:p>
          <a:p>
            <a:pPr marL="1409700" lvl="2" indent="-609600">
              <a:buFont typeface="Courier New" pitchFamily="49" charset="0"/>
              <a:buChar char="o"/>
            </a:pPr>
            <a:r>
              <a:rPr lang="en-NZ" sz="2000" dirty="0" smtClean="0"/>
              <a:t>Use own books for task</a:t>
            </a:r>
          </a:p>
          <a:p>
            <a:pPr marL="1409700" lvl="2" indent="-609600">
              <a:buFont typeface="Courier New" pitchFamily="49" charset="0"/>
              <a:buChar char="o"/>
            </a:pPr>
            <a:r>
              <a:rPr lang="en-NZ" sz="2000" dirty="0" smtClean="0"/>
              <a:t>Keep a copy of their planning sheet</a:t>
            </a:r>
          </a:p>
          <a:p>
            <a:pPr marL="1409700" lvl="2" indent="-609600">
              <a:buFont typeface="Courier New" pitchFamily="49" charset="0"/>
              <a:buChar char="o"/>
            </a:pPr>
            <a:r>
              <a:rPr lang="en-NZ" sz="2000" dirty="0" smtClean="0"/>
              <a:t>If spelling is an issue, encourage students to read their narrative to you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B4FB142-A191-4F02-AA2F-19BFD2DD3F08}" type="slidenum">
              <a:rPr lang="en-NZ"/>
              <a:pPr/>
              <a:t>2</a:t>
            </a:fld>
            <a:endParaRPr lang="en-NZ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928661" y="1341438"/>
            <a:ext cx="7572429" cy="5111750"/>
          </a:xfrm>
        </p:spPr>
        <p:txBody>
          <a:bodyPr/>
          <a:lstStyle/>
          <a:p>
            <a:pPr marL="0" indent="0" eaLnBrk="1" hangingPunct="1">
              <a:spcBef>
                <a:spcPct val="10000"/>
              </a:spcBef>
              <a:buFont typeface="Arial" charset="0"/>
              <a:buNone/>
            </a:pPr>
            <a:endParaRPr lang="en-NZ" sz="2600" dirty="0" smtClean="0"/>
          </a:p>
          <a:p>
            <a:pPr marL="0" indent="0" eaLnBrk="1" hangingPunct="1">
              <a:spcBef>
                <a:spcPct val="10000"/>
              </a:spcBef>
              <a:buFont typeface="Arial" charset="0"/>
              <a:buNone/>
            </a:pPr>
            <a:r>
              <a:rPr lang="en-NZ" sz="2600" dirty="0" smtClean="0"/>
              <a:t>To support teachers when they are marking and moderating their judgments of a student’s learning in a writing task</a:t>
            </a:r>
          </a:p>
          <a:p>
            <a:pPr marL="0" indent="0" eaLnBrk="1" hangingPunct="1">
              <a:spcBef>
                <a:spcPct val="10000"/>
              </a:spcBef>
              <a:buFont typeface="Arial" charset="0"/>
              <a:buNone/>
            </a:pPr>
            <a:endParaRPr lang="en-NZ" sz="2600" dirty="0" smtClean="0"/>
          </a:p>
          <a:p>
            <a:pPr marL="0" indent="0" eaLnBrk="1" hangingPunct="1">
              <a:spcBef>
                <a:spcPct val="10000"/>
              </a:spcBef>
              <a:buFont typeface="Arial" charset="0"/>
              <a:buNone/>
            </a:pPr>
            <a:r>
              <a:rPr lang="en-NZ" sz="2600" dirty="0" smtClean="0"/>
              <a:t>To experience the moderation process</a:t>
            </a:r>
          </a:p>
          <a:p>
            <a:pPr marL="0" indent="0" eaLnBrk="1" hangingPunct="1">
              <a:spcBef>
                <a:spcPct val="10000"/>
              </a:spcBef>
              <a:buFont typeface="Arial" charset="0"/>
              <a:buNone/>
            </a:pPr>
            <a:endParaRPr lang="en-NZ" sz="2600" dirty="0" smtClean="0"/>
          </a:p>
          <a:p>
            <a:pPr marL="0" indent="0" eaLnBrk="1" hangingPunct="1">
              <a:spcBef>
                <a:spcPct val="10000"/>
              </a:spcBef>
              <a:buNone/>
            </a:pPr>
            <a:endParaRPr lang="en-NZ" sz="2600" dirty="0" smtClean="0"/>
          </a:p>
        </p:txBody>
      </p:sp>
      <p:sp>
        <p:nvSpPr>
          <p:cNvPr id="3076" name="Title 1"/>
          <p:cNvSpPr>
            <a:spLocks/>
          </p:cNvSpPr>
          <p:nvPr/>
        </p:nvSpPr>
        <p:spPr bwMode="auto">
          <a:xfrm>
            <a:off x="323850" y="1158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NZ" sz="3200" b="1" dirty="0" smtClean="0">
              <a:latin typeface="Calibri" pitchFamily="34" charset="0"/>
            </a:endParaRPr>
          </a:p>
          <a:p>
            <a:pPr algn="ctr"/>
            <a:r>
              <a:rPr lang="en-NZ" sz="3200" b="1" dirty="0" smtClean="0">
                <a:latin typeface="Calibri" pitchFamily="34" charset="0"/>
              </a:rPr>
              <a:t>Purposes</a:t>
            </a:r>
            <a:endParaRPr lang="en-NZ" sz="32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2BD2985-297B-4A5A-BA77-3B98016E12B5}" type="slidenum">
              <a:rPr lang="en-NZ"/>
              <a:pPr/>
              <a:t>20</a:t>
            </a:fld>
            <a:endParaRPr lang="en-NZ"/>
          </a:p>
        </p:txBody>
      </p:sp>
      <p:sp>
        <p:nvSpPr>
          <p:cNvPr id="29699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NZ" sz="3200" b="1" dirty="0" smtClean="0"/>
              <a:t>Phase 4: Analysing the evidence</a:t>
            </a:r>
          </a:p>
        </p:txBody>
      </p:sp>
      <p:sp>
        <p:nvSpPr>
          <p:cNvPr id="29700" name="Content Placeholder 2"/>
          <p:cNvSpPr>
            <a:spLocks noGrp="1"/>
          </p:cNvSpPr>
          <p:nvPr>
            <p:ph idx="4294967295"/>
          </p:nvPr>
        </p:nvSpPr>
        <p:spPr>
          <a:xfrm>
            <a:off x="714348" y="2000240"/>
            <a:ext cx="7972452" cy="4597410"/>
          </a:xfrm>
        </p:spPr>
        <p:txBody>
          <a:bodyPr/>
          <a:lstStyle/>
          <a:p>
            <a:pPr marL="0" indent="0">
              <a:tabLst>
                <a:tab pos="261938" algn="l"/>
              </a:tabLst>
            </a:pPr>
            <a:r>
              <a:rPr lang="en-NZ" sz="2400" dirty="0" smtClean="0"/>
              <a:t>    Choose 3 pieces of writing – high, medium, low </a:t>
            </a:r>
          </a:p>
          <a:p>
            <a:pPr marL="0" indent="0">
              <a:tabLst>
                <a:tab pos="261938" algn="l"/>
              </a:tabLst>
            </a:pPr>
            <a:r>
              <a:rPr lang="en-NZ" sz="2400" dirty="0" smtClean="0"/>
              <a:t>    Mark each one on all seven features</a:t>
            </a:r>
          </a:p>
          <a:p>
            <a:pPr marL="0" indent="0">
              <a:tabLst>
                <a:tab pos="261938" algn="l"/>
              </a:tabLst>
            </a:pPr>
            <a:r>
              <a:rPr lang="en-NZ" sz="2400" dirty="0" smtClean="0"/>
              <a:t>    Record your evidence </a:t>
            </a:r>
          </a:p>
          <a:p>
            <a:pPr marL="0" indent="0">
              <a:buNone/>
              <a:tabLst>
                <a:tab pos="261938" algn="l"/>
              </a:tabLst>
            </a:pPr>
            <a:endParaRPr lang="en-NZ" sz="2400" dirty="0" smtClean="0"/>
          </a:p>
          <a:p>
            <a:pPr marL="0" indent="0">
              <a:buNone/>
              <a:tabLst>
                <a:tab pos="261938" algn="l"/>
              </a:tabLst>
            </a:pPr>
            <a:r>
              <a:rPr lang="en-NZ" sz="2400" dirty="0" smtClean="0"/>
              <a:t>Robyn will have two or three samples for our moderating session</a:t>
            </a:r>
          </a:p>
          <a:p>
            <a:pPr marL="0" indent="0">
              <a:tabLst>
                <a:tab pos="261938" algn="l"/>
              </a:tabLst>
            </a:pPr>
            <a:endParaRPr lang="en-NZ" sz="2400" dirty="0" smtClean="0"/>
          </a:p>
          <a:p>
            <a:pPr marL="0" indent="0">
              <a:tabLst>
                <a:tab pos="261938" algn="l"/>
              </a:tabLst>
            </a:pPr>
            <a:endParaRPr lang="en-NZ" sz="2400" dirty="0" smtClean="0"/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444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NZ"/>
          </a:p>
        </p:txBody>
      </p:sp>
      <p:sp>
        <p:nvSpPr>
          <p:cNvPr id="29702" name="Rectangle 7"/>
          <p:cNvSpPr>
            <a:spLocks noChangeArrowheads="1"/>
          </p:cNvSpPr>
          <p:nvPr/>
        </p:nvSpPr>
        <p:spPr bwMode="auto">
          <a:xfrm>
            <a:off x="0" y="444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NZ"/>
          </a:p>
        </p:txBody>
      </p:sp>
      <p:sp>
        <p:nvSpPr>
          <p:cNvPr id="29703" name="Rectangle 9"/>
          <p:cNvSpPr>
            <a:spLocks noChangeArrowheads="1"/>
          </p:cNvSpPr>
          <p:nvPr/>
        </p:nvSpPr>
        <p:spPr bwMode="auto">
          <a:xfrm>
            <a:off x="0" y="444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N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2BD2985-297B-4A5A-BA77-3B98016E12B5}" type="slidenum">
              <a:rPr lang="en-NZ"/>
              <a:pPr/>
              <a:t>21</a:t>
            </a:fld>
            <a:endParaRPr lang="en-NZ"/>
          </a:p>
        </p:txBody>
      </p:sp>
      <p:sp>
        <p:nvSpPr>
          <p:cNvPr id="29699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NZ" sz="3200" b="1" dirty="0" smtClean="0"/>
              <a:t>Phase 4: Analysing the evidence</a:t>
            </a:r>
          </a:p>
        </p:txBody>
      </p:sp>
      <p:sp>
        <p:nvSpPr>
          <p:cNvPr id="29700" name="Content Placeholder 2"/>
          <p:cNvSpPr>
            <a:spLocks noGrp="1"/>
          </p:cNvSpPr>
          <p:nvPr>
            <p:ph idx="4294967295"/>
          </p:nvPr>
        </p:nvSpPr>
        <p:spPr>
          <a:xfrm>
            <a:off x="457200" y="1341438"/>
            <a:ext cx="8229600" cy="5256212"/>
          </a:xfrm>
        </p:spPr>
        <p:txBody>
          <a:bodyPr/>
          <a:lstStyle/>
          <a:p>
            <a:pPr marL="0" indent="0">
              <a:buFont typeface="Arial" charset="0"/>
              <a:buNone/>
              <a:tabLst>
                <a:tab pos="261938" algn="l"/>
              </a:tabLst>
            </a:pPr>
            <a:r>
              <a:rPr lang="en-NZ" sz="2400" dirty="0" smtClean="0"/>
              <a:t>When analysing the evidence, teachers should:</a:t>
            </a:r>
          </a:p>
          <a:p>
            <a:pPr marL="0" indent="0">
              <a:tabLst>
                <a:tab pos="261938" algn="l"/>
              </a:tabLst>
            </a:pPr>
            <a:r>
              <a:rPr lang="en-NZ" sz="2400" dirty="0" smtClean="0"/>
              <a:t> 	identify how the student work specifically meets the success 	criteria (e.g. using a highlighter pen)</a:t>
            </a:r>
          </a:p>
          <a:p>
            <a:pPr marL="0" indent="0">
              <a:tabLst>
                <a:tab pos="261938" algn="l"/>
              </a:tabLst>
            </a:pPr>
            <a:r>
              <a:rPr lang="en-NZ" sz="2400" dirty="0" smtClean="0"/>
              <a:t> 	use annotation sheets to record key points and judgments 	made</a:t>
            </a:r>
          </a:p>
          <a:p>
            <a:pPr marL="0" indent="0">
              <a:tabLst>
                <a:tab pos="261938" algn="l"/>
              </a:tabLst>
            </a:pPr>
            <a:r>
              <a:rPr lang="en-NZ" sz="2400" dirty="0" smtClean="0"/>
              <a:t> 	identify next learning steps for student</a:t>
            </a:r>
          </a:p>
          <a:p>
            <a:pPr marL="0" indent="0">
              <a:buNone/>
              <a:tabLst>
                <a:tab pos="261938" algn="l"/>
              </a:tabLst>
            </a:pPr>
            <a:endParaRPr lang="en-NZ" sz="2400" dirty="0" smtClean="0"/>
          </a:p>
          <a:p>
            <a:pPr marL="0" indent="0">
              <a:tabLst>
                <a:tab pos="261938" algn="l"/>
              </a:tabLst>
            </a:pPr>
            <a:endParaRPr lang="en-NZ" sz="2400" dirty="0" smtClean="0"/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444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NZ"/>
          </a:p>
        </p:txBody>
      </p:sp>
      <p:sp>
        <p:nvSpPr>
          <p:cNvPr id="29702" name="Rectangle 7"/>
          <p:cNvSpPr>
            <a:spLocks noChangeArrowheads="1"/>
          </p:cNvSpPr>
          <p:nvPr/>
        </p:nvSpPr>
        <p:spPr bwMode="auto">
          <a:xfrm>
            <a:off x="0" y="444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NZ"/>
          </a:p>
        </p:txBody>
      </p:sp>
      <p:sp>
        <p:nvSpPr>
          <p:cNvPr id="29703" name="Rectangle 9"/>
          <p:cNvSpPr>
            <a:spLocks noChangeArrowheads="1"/>
          </p:cNvSpPr>
          <p:nvPr/>
        </p:nvSpPr>
        <p:spPr bwMode="auto">
          <a:xfrm>
            <a:off x="0" y="444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N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21120A8-73FE-4065-94E5-B2C9C4F390B2}" type="slidenum">
              <a:rPr lang="en-NZ"/>
              <a:pPr/>
              <a:t>22</a:t>
            </a:fld>
            <a:endParaRPr lang="en-NZ"/>
          </a:p>
        </p:txBody>
      </p:sp>
      <p:sp>
        <p:nvSpPr>
          <p:cNvPr id="31747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NZ" sz="3200" b="1" dirty="0" smtClean="0"/>
              <a:t>Phase 5: Interpreting and sharing evidence</a:t>
            </a:r>
          </a:p>
        </p:txBody>
      </p:sp>
      <p:sp>
        <p:nvSpPr>
          <p:cNvPr id="31748" name="Text Box 5"/>
          <p:cNvSpPr txBox="1">
            <a:spLocks noChangeArrowheads="1"/>
          </p:cNvSpPr>
          <p:nvPr/>
        </p:nvSpPr>
        <p:spPr bwMode="auto">
          <a:xfrm>
            <a:off x="755650" y="1700213"/>
            <a:ext cx="7704138" cy="356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NZ" sz="2400" dirty="0">
                <a:latin typeface="Calibri" pitchFamily="34" charset="0"/>
              </a:rPr>
              <a:t>A moderation session has four goals: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n-NZ" sz="2400" dirty="0">
                <a:latin typeface="Calibri" pitchFamily="34" charset="0"/>
              </a:rPr>
              <a:t>Identify similarities and differences in judgments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n-NZ" sz="2400" dirty="0">
                <a:latin typeface="Calibri" pitchFamily="34" charset="0"/>
              </a:rPr>
              <a:t>Resolve any differences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n-NZ" sz="2400" dirty="0">
                <a:latin typeface="Calibri" pitchFamily="34" charset="0"/>
              </a:rPr>
              <a:t>Achieve consistency of judgments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n-NZ" sz="2400" dirty="0">
                <a:latin typeface="Calibri" pitchFamily="34" charset="0"/>
              </a:rPr>
              <a:t>Achieve shared understanding of consistency of criteria and language used to assess</a:t>
            </a:r>
          </a:p>
          <a:p>
            <a:pPr marL="342900" indent="-342900">
              <a:spcBef>
                <a:spcPct val="50000"/>
              </a:spcBef>
            </a:pPr>
            <a:endParaRPr lang="en-NZ" sz="2400" dirty="0">
              <a:latin typeface="Calibri" pitchFamily="34" charset="0"/>
            </a:endParaRPr>
          </a:p>
        </p:txBody>
      </p:sp>
      <p:sp>
        <p:nvSpPr>
          <p:cNvPr id="31749" name="Text Box 6"/>
          <p:cNvSpPr txBox="1">
            <a:spLocks noChangeArrowheads="1"/>
          </p:cNvSpPr>
          <p:nvPr/>
        </p:nvSpPr>
        <p:spPr bwMode="auto">
          <a:xfrm>
            <a:off x="484188" y="4724400"/>
            <a:ext cx="8335962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2000" dirty="0">
                <a:latin typeface="Calibri" pitchFamily="34" charset="0"/>
              </a:rPr>
              <a:t>Teachers </a:t>
            </a:r>
            <a:r>
              <a:rPr lang="en-NZ" sz="2000" dirty="0">
                <a:solidFill>
                  <a:schemeClr val="tx2"/>
                </a:solidFill>
                <a:latin typeface="Calibri" pitchFamily="34" charset="0"/>
              </a:rPr>
              <a:t>engage in professional discussion</a:t>
            </a:r>
            <a:r>
              <a:rPr lang="en-NZ" sz="2000" dirty="0">
                <a:latin typeface="Calibri" pitchFamily="34" charset="0"/>
              </a:rPr>
              <a:t>, perhaps asking questions, such as: </a:t>
            </a:r>
          </a:p>
          <a:p>
            <a:r>
              <a:rPr lang="en-NZ" sz="2000" i="1" dirty="0">
                <a:latin typeface="Calibri" pitchFamily="34" charset="0"/>
              </a:rPr>
              <a:t>How typical is the sample of work for this child?</a:t>
            </a:r>
          </a:p>
          <a:p>
            <a:pPr lvl="1"/>
            <a:r>
              <a:rPr lang="en-NZ" sz="2000" i="1" dirty="0">
                <a:latin typeface="Calibri" pitchFamily="34" charset="0"/>
              </a:rPr>
              <a:t>What surprised you?</a:t>
            </a:r>
          </a:p>
          <a:p>
            <a:pPr lvl="1"/>
            <a:r>
              <a:rPr lang="en-NZ" sz="2000" i="1" dirty="0">
                <a:latin typeface="Calibri" pitchFamily="34" charset="0"/>
              </a:rPr>
              <a:t>What are you unsure about?  </a:t>
            </a:r>
          </a:p>
          <a:p>
            <a:pPr lvl="1"/>
            <a:r>
              <a:rPr lang="en-NZ" sz="2000" i="1" dirty="0">
                <a:latin typeface="Calibri" pitchFamily="34" charset="0"/>
              </a:rPr>
              <a:t>How well does the work show evidence of the success criteria?</a:t>
            </a:r>
          </a:p>
          <a:p>
            <a:pPr lvl="1"/>
            <a:r>
              <a:rPr lang="en-NZ" sz="2000" i="1" dirty="0">
                <a:latin typeface="Calibri" pitchFamily="34" charset="0"/>
              </a:rPr>
              <a:t>What will you do next to help the child’s learning? </a:t>
            </a:r>
            <a:endParaRPr lang="en-GB" sz="2000" i="1" dirty="0">
              <a:latin typeface="Calibri" pitchFamily="34" charset="0"/>
            </a:endParaRPr>
          </a:p>
          <a:p>
            <a:endParaRPr lang="en-GB" sz="2000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5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333595F0-A93D-49E9-BA3C-BDDF3A01B0A1}" type="slidenum">
              <a:rPr lang="en-NZ" sz="1200">
                <a:solidFill>
                  <a:srgbClr val="898989"/>
                </a:solidFill>
                <a:latin typeface="Calibri" pitchFamily="34" charset="0"/>
              </a:rPr>
              <a:pPr algn="r"/>
              <a:t>23</a:t>
            </a:fld>
            <a:endParaRPr lang="en-NZ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32771" name="Content Placeholder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18488" cy="4997450"/>
          </a:xfrm>
        </p:spPr>
        <p:txBody>
          <a:bodyPr/>
          <a:lstStyle/>
          <a:p>
            <a:pPr marL="0" indent="0">
              <a:buFont typeface="Arial" charset="0"/>
              <a:buNone/>
              <a:tabLst>
                <a:tab pos="358775" algn="l"/>
              </a:tabLst>
            </a:pPr>
            <a:r>
              <a:rPr lang="en-NZ" sz="2600" dirty="0" smtClean="0"/>
              <a:t>Teachers will need to come to moderation meetings with open minds, with the possibilities of adjusting their opinions, expectations and their way of making judgments in the future.</a:t>
            </a:r>
          </a:p>
          <a:p>
            <a:pPr marL="0" indent="0">
              <a:buFont typeface="Arial" charset="0"/>
              <a:buNone/>
              <a:tabLst>
                <a:tab pos="358775" algn="l"/>
              </a:tabLst>
            </a:pPr>
            <a:endParaRPr lang="en-NZ" sz="900" dirty="0" smtClean="0"/>
          </a:p>
          <a:p>
            <a:pPr marL="0" indent="0">
              <a:buFont typeface="Arial" charset="0"/>
              <a:buNone/>
              <a:tabLst>
                <a:tab pos="358775" algn="l"/>
              </a:tabLst>
            </a:pPr>
            <a:r>
              <a:rPr lang="en-NZ" sz="2600" dirty="0" smtClean="0"/>
              <a:t>Preparing for moderation sessions as a team or year level group:</a:t>
            </a:r>
          </a:p>
          <a:p>
            <a:pPr marL="0" indent="0">
              <a:tabLst>
                <a:tab pos="358775" algn="l"/>
              </a:tabLst>
            </a:pPr>
            <a:r>
              <a:rPr lang="en-NZ" sz="2600" dirty="0" smtClean="0"/>
              <a:t> 	</a:t>
            </a:r>
            <a:r>
              <a:rPr lang="en-NZ" sz="2400" dirty="0" smtClean="0"/>
              <a:t>Each teacher makes available the evidence from one 	student, according to what was decided.  If moderating as a 	school, the team will select one student’s work to take to 	whole-school moderation.</a:t>
            </a:r>
            <a:endParaRPr lang="en-NZ" sz="2600" dirty="0" smtClean="0"/>
          </a:p>
        </p:txBody>
      </p:sp>
      <p:sp>
        <p:nvSpPr>
          <p:cNvPr id="32772" name="Title 1"/>
          <p:cNvSpPr>
            <a:spLocks/>
          </p:cNvSpPr>
          <p:nvPr/>
        </p:nvSpPr>
        <p:spPr bwMode="auto">
          <a:xfrm>
            <a:off x="323850" y="1158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NZ" sz="3200" b="1" dirty="0">
                <a:latin typeface="Calibri" pitchFamily="34" charset="0"/>
              </a:rPr>
              <a:t>Phase 5: Interpreting and sharing the evidence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5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0C59621A-DE3A-4708-9FF0-6C6921282F0B}" type="slidenum">
              <a:rPr lang="en-NZ" sz="1200">
                <a:solidFill>
                  <a:srgbClr val="898989"/>
                </a:solidFill>
                <a:latin typeface="Calibri" pitchFamily="34" charset="0"/>
              </a:rPr>
              <a:pPr algn="r"/>
              <a:t>24</a:t>
            </a:fld>
            <a:endParaRPr lang="en-NZ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33795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en-NZ" sz="2600" dirty="0" smtClean="0"/>
              <a:t>Preparing for moderation sessions (Cont’):</a:t>
            </a:r>
          </a:p>
          <a:p>
            <a:r>
              <a:rPr lang="en-NZ" sz="2400" dirty="0" smtClean="0"/>
              <a:t>Annotated sheets are made available for teachers to identify where work meets the standard</a:t>
            </a:r>
          </a:p>
          <a:p>
            <a:r>
              <a:rPr lang="en-NZ" sz="2400" dirty="0" smtClean="0"/>
              <a:t>Team leader photocopies/photographs contents of the moderation folder for each team member </a:t>
            </a:r>
          </a:p>
          <a:p>
            <a:r>
              <a:rPr lang="en-NZ" sz="2400" dirty="0" smtClean="0"/>
              <a:t>Resources are made available, such as the Literacy Learning progressions, Numeracy progressions and stages</a:t>
            </a:r>
          </a:p>
          <a:p>
            <a:r>
              <a:rPr lang="en-NZ" sz="2400" dirty="0" smtClean="0"/>
              <a:t>Recording sheets are made available for the moderation meeting.</a:t>
            </a:r>
          </a:p>
          <a:p>
            <a:endParaRPr lang="en-NZ" sz="2400" dirty="0" smtClean="0"/>
          </a:p>
        </p:txBody>
      </p:sp>
      <p:sp>
        <p:nvSpPr>
          <p:cNvPr id="33796" name="Title 1"/>
          <p:cNvSpPr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NZ" sz="3200" b="1" dirty="0">
                <a:latin typeface="Calibri" pitchFamily="34" charset="0"/>
              </a:rPr>
              <a:t>Phase 5: Interpreting and sharing evidence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ctrTitle"/>
          </p:nvPr>
        </p:nvSpPr>
        <p:spPr>
          <a:xfrm>
            <a:off x="571500" y="1143000"/>
            <a:ext cx="7429500" cy="1071563"/>
          </a:xfrm>
        </p:spPr>
        <p:txBody>
          <a:bodyPr/>
          <a:lstStyle/>
          <a:p>
            <a:pPr eaLnBrk="1" hangingPunct="1"/>
            <a:r>
              <a:rPr lang="en-US" sz="3200" b="1" dirty="0" smtClean="0"/>
              <a:t>Moderating writing</a:t>
            </a:r>
            <a:endParaRPr lang="en-NZ" sz="3200" b="1" dirty="0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7313" y="2286000"/>
            <a:ext cx="6400800" cy="3895725"/>
          </a:xfrm>
        </p:spPr>
        <p:txBody>
          <a:bodyPr rtlCol="0">
            <a:normAutofit/>
          </a:bodyPr>
          <a:lstStyle/>
          <a:p>
            <a:pPr algn="l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NZ" sz="2400" b="1" dirty="0" smtClean="0">
                <a:solidFill>
                  <a:schemeClr val="tx1"/>
                </a:solidFill>
              </a:rPr>
              <a:t>Why moderate?</a:t>
            </a:r>
          </a:p>
          <a:p>
            <a:pPr algn="l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NZ" sz="2400" dirty="0" smtClean="0">
              <a:solidFill>
                <a:schemeClr val="tx1"/>
              </a:solidFill>
            </a:endParaRPr>
          </a:p>
          <a:p>
            <a:pPr algn="l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NZ" sz="2400" dirty="0" smtClean="0">
                <a:solidFill>
                  <a:schemeClr val="tx1"/>
                </a:solidFill>
              </a:rPr>
              <a:t>Identify similarities and differences in scoring;</a:t>
            </a:r>
          </a:p>
          <a:p>
            <a:pPr algn="l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NZ" sz="2400" dirty="0" smtClean="0">
              <a:solidFill>
                <a:schemeClr val="tx1"/>
              </a:solidFill>
            </a:endParaRPr>
          </a:p>
          <a:p>
            <a:pPr algn="l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NZ" sz="2400" dirty="0" smtClean="0">
                <a:solidFill>
                  <a:schemeClr val="tx1"/>
                </a:solidFill>
              </a:rPr>
              <a:t>Celebrate similarities and resolve differences;</a:t>
            </a:r>
          </a:p>
          <a:p>
            <a:pPr algn="l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NZ" sz="2400" dirty="0" smtClean="0">
              <a:solidFill>
                <a:schemeClr val="tx1"/>
              </a:solidFill>
            </a:endParaRPr>
          </a:p>
          <a:p>
            <a:pPr algn="l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NZ" sz="2400" dirty="0" smtClean="0">
                <a:solidFill>
                  <a:schemeClr val="tx1"/>
                </a:solidFill>
              </a:rPr>
              <a:t>Achieve common scoring responses for each of the seven scores.</a:t>
            </a:r>
          </a:p>
          <a:p>
            <a:pPr algn="l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NZ" sz="2400" dirty="0" smtClean="0">
                <a:solidFill>
                  <a:schemeClr val="tx1"/>
                </a:solidFill>
              </a:rPr>
              <a:t>	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N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6981591-E40A-49EF-9C7D-469DB8878A86}" type="slidenum">
              <a:rPr lang="en-NZ"/>
              <a:pPr/>
              <a:t>4</a:t>
            </a:fld>
            <a:endParaRPr lang="en-NZ"/>
          </a:p>
        </p:txBody>
      </p:sp>
      <p:sp>
        <p:nvSpPr>
          <p:cNvPr id="1741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sz="3200" b="1" dirty="0" smtClean="0"/>
              <a:t>Effective moderation</a:t>
            </a:r>
            <a:endParaRPr lang="en-GB" sz="3200" b="1" dirty="0" smtClean="0"/>
          </a:p>
        </p:txBody>
      </p:sp>
      <p:sp>
        <p:nvSpPr>
          <p:cNvPr id="1741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en-NZ" sz="2400" dirty="0" smtClean="0"/>
              <a:t>Moderation is most effective when:</a:t>
            </a:r>
          </a:p>
          <a:p>
            <a:pPr>
              <a:buFont typeface="Arial" charset="0"/>
              <a:buNone/>
            </a:pPr>
            <a:endParaRPr lang="en-NZ" sz="2400" dirty="0" smtClean="0"/>
          </a:p>
          <a:p>
            <a:r>
              <a:rPr lang="en-NZ" sz="2400" dirty="0" smtClean="0"/>
              <a:t>It is built on a culture of professional dialogue, support and risk-taking</a:t>
            </a:r>
            <a:endParaRPr lang="en-NZ" sz="2000" dirty="0" smtClean="0"/>
          </a:p>
          <a:p>
            <a:r>
              <a:rPr lang="en-NZ" sz="2400" dirty="0" smtClean="0"/>
              <a:t>It is based around an inquiry approach</a:t>
            </a:r>
          </a:p>
          <a:p>
            <a:r>
              <a:rPr lang="en-NZ" sz="2400" dirty="0" smtClean="0"/>
              <a:t>The process is planned, resourced and reviewed</a:t>
            </a:r>
          </a:p>
          <a:p>
            <a:r>
              <a:rPr lang="en-NZ" sz="2400" dirty="0" smtClean="0"/>
              <a:t>Learning about the process is recorded for wider application across the school</a:t>
            </a:r>
          </a:p>
          <a:p>
            <a:r>
              <a:rPr lang="en-NZ" sz="2400" dirty="0" smtClean="0"/>
              <a:t>There is a leader or co-ordinator.</a:t>
            </a:r>
          </a:p>
          <a:p>
            <a:endParaRPr lang="en-NZ" sz="2800" dirty="0" smtClean="0"/>
          </a:p>
          <a:p>
            <a:pPr>
              <a:buFont typeface="Arial" charset="0"/>
              <a:buNone/>
            </a:pPr>
            <a:endParaRPr lang="en-GB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DE8C992-BA9B-4467-8184-491EE10BDFA9}" type="slidenum">
              <a:rPr lang="en-NZ"/>
              <a:pPr/>
              <a:t>5</a:t>
            </a:fld>
            <a:endParaRPr lang="en-NZ"/>
          </a:p>
        </p:txBody>
      </p:sp>
      <p:sp>
        <p:nvSpPr>
          <p:cNvPr id="18435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NZ" sz="3200" b="1" dirty="0" smtClean="0"/>
              <a:t>Skills required for moderation and building a supportive learning culture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81A4BC4-0D18-44EB-8FE5-1660043D75B6}" type="slidenum">
              <a:rPr lang="en-NZ"/>
              <a:pPr/>
              <a:t>6</a:t>
            </a:fld>
            <a:endParaRPr lang="en-NZ"/>
          </a:p>
        </p:txBody>
      </p:sp>
      <p:sp>
        <p:nvSpPr>
          <p:cNvPr id="19459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NZ" sz="3200" b="1" dirty="0" smtClean="0"/>
              <a:t>Moderation consists of six phases</a:t>
            </a:r>
          </a:p>
        </p:txBody>
      </p:sp>
      <p:sp>
        <p:nvSpPr>
          <p:cNvPr id="19460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marL="457200" indent="-457200">
              <a:buFont typeface="Arial" charset="0"/>
              <a:buAutoNum type="arabicPeriod"/>
            </a:pPr>
            <a:r>
              <a:rPr lang="en-NZ" sz="2400" b="1" dirty="0" smtClean="0"/>
              <a:t>Planning</a:t>
            </a:r>
            <a:r>
              <a:rPr lang="en-NZ" sz="2400" dirty="0" smtClean="0"/>
              <a:t> for moderation.</a:t>
            </a:r>
          </a:p>
          <a:p>
            <a:pPr>
              <a:buFont typeface="Arial" charset="0"/>
              <a:buNone/>
            </a:pPr>
            <a:r>
              <a:rPr lang="en-NZ" sz="2400" dirty="0" smtClean="0"/>
              <a:t>2. </a:t>
            </a:r>
            <a:r>
              <a:rPr lang="en-NZ" sz="2400" b="1" dirty="0" smtClean="0"/>
              <a:t>Clarifying and extending teacher knowledge </a:t>
            </a:r>
            <a:r>
              <a:rPr lang="en-NZ" sz="2400" dirty="0" smtClean="0"/>
              <a:t>of curriculum content; learning, teaching and assessment processes.</a:t>
            </a:r>
          </a:p>
          <a:p>
            <a:pPr>
              <a:buFont typeface="Arial" charset="0"/>
              <a:buNone/>
            </a:pPr>
            <a:r>
              <a:rPr lang="en-NZ" sz="2400" dirty="0" smtClean="0"/>
              <a:t>3. </a:t>
            </a:r>
            <a:r>
              <a:rPr lang="en-NZ" sz="2400" b="1" dirty="0" smtClean="0"/>
              <a:t>Collecting</a:t>
            </a:r>
            <a:r>
              <a:rPr lang="en-NZ" sz="2400" dirty="0" smtClean="0"/>
              <a:t> </a:t>
            </a:r>
            <a:r>
              <a:rPr lang="en-NZ" sz="2400" b="1" dirty="0" smtClean="0"/>
              <a:t>evidence </a:t>
            </a:r>
            <a:r>
              <a:rPr lang="en-NZ" sz="2400" dirty="0" smtClean="0"/>
              <a:t>of student learning.</a:t>
            </a:r>
          </a:p>
          <a:p>
            <a:pPr>
              <a:buFont typeface="Arial" charset="0"/>
              <a:buNone/>
            </a:pPr>
            <a:r>
              <a:rPr lang="en-NZ" sz="2400" dirty="0" smtClean="0"/>
              <a:t>4. </a:t>
            </a:r>
            <a:r>
              <a:rPr lang="en-NZ" sz="2400" b="1" dirty="0" smtClean="0"/>
              <a:t>Analysing</a:t>
            </a:r>
            <a:r>
              <a:rPr lang="en-NZ" sz="2400" dirty="0" smtClean="0"/>
              <a:t> the </a:t>
            </a:r>
            <a:r>
              <a:rPr lang="en-NZ" sz="2400" b="1" dirty="0" smtClean="0"/>
              <a:t>evidence.</a:t>
            </a:r>
            <a:r>
              <a:rPr lang="en-NZ" sz="2400" dirty="0" smtClean="0"/>
              <a:t> </a:t>
            </a:r>
          </a:p>
          <a:p>
            <a:pPr>
              <a:buFont typeface="Arial" charset="0"/>
              <a:buNone/>
            </a:pPr>
            <a:r>
              <a:rPr lang="en-NZ" sz="2400" dirty="0" smtClean="0"/>
              <a:t>5. </a:t>
            </a:r>
            <a:r>
              <a:rPr lang="en-NZ" sz="2400" b="1" dirty="0" smtClean="0"/>
              <a:t>Interpreting</a:t>
            </a:r>
            <a:r>
              <a:rPr lang="en-NZ" sz="2400" dirty="0" smtClean="0"/>
              <a:t> and sharing the analysis.</a:t>
            </a:r>
          </a:p>
          <a:p>
            <a:pPr>
              <a:buFont typeface="Arial" charset="0"/>
              <a:buNone/>
            </a:pPr>
            <a:r>
              <a:rPr lang="en-NZ" sz="2400" dirty="0" smtClean="0"/>
              <a:t>6. Continuing and </a:t>
            </a:r>
            <a:r>
              <a:rPr lang="en-NZ" sz="2400" b="1" dirty="0" smtClean="0"/>
              <a:t>reviewing moderation processes.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4FD3AF9-8A67-4122-A418-7FEC28B765E9}" type="slidenum">
              <a:rPr lang="en-NZ"/>
              <a:pPr/>
              <a:t>7</a:t>
            </a:fld>
            <a:endParaRPr lang="en-NZ"/>
          </a:p>
        </p:txBody>
      </p:sp>
      <p:sp>
        <p:nvSpPr>
          <p:cNvPr id="20483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NZ" sz="3200" b="1" dirty="0" smtClean="0"/>
              <a:t>Phase 1: Planning for moderation</a:t>
            </a:r>
          </a:p>
        </p:txBody>
      </p:sp>
      <p:sp>
        <p:nvSpPr>
          <p:cNvPr id="20484" name="Content Placeholder 2"/>
          <p:cNvSpPr>
            <a:spLocks noGrp="1"/>
          </p:cNvSpPr>
          <p:nvPr>
            <p:ph idx="4294967295"/>
          </p:nvPr>
        </p:nvSpPr>
        <p:spPr>
          <a:xfrm>
            <a:off x="500063" y="1714488"/>
            <a:ext cx="8229600" cy="4714887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NZ" sz="2400" dirty="0" smtClean="0"/>
              <a:t>Effective moderation builds on meticulous planning of process and content :</a:t>
            </a:r>
          </a:p>
          <a:p>
            <a:pPr lvl="2">
              <a:buSzPct val="95000"/>
              <a:buFontTx/>
              <a:buChar char="•"/>
            </a:pPr>
            <a:r>
              <a:rPr lang="en-NZ" sz="2000" dirty="0" smtClean="0"/>
              <a:t>Identifying personnel</a:t>
            </a:r>
            <a:endParaRPr lang="en-NZ" sz="2000" dirty="0" smtClean="0">
              <a:solidFill>
                <a:schemeClr val="tx2"/>
              </a:solidFill>
            </a:endParaRPr>
          </a:p>
          <a:p>
            <a:pPr lvl="2">
              <a:buSzPct val="95000"/>
              <a:buFontTx/>
              <a:buChar char="•"/>
            </a:pPr>
            <a:r>
              <a:rPr lang="en-NZ" sz="2000" dirty="0" smtClean="0"/>
              <a:t>Planning timetable</a:t>
            </a:r>
          </a:p>
          <a:p>
            <a:pPr lvl="2">
              <a:buSzPct val="95000"/>
              <a:buFontTx/>
              <a:buChar char="•"/>
            </a:pPr>
            <a:r>
              <a:rPr lang="en-NZ" sz="2000" dirty="0" smtClean="0"/>
              <a:t>Identifying the area of learning that you wish to gather consistent judgments on</a:t>
            </a:r>
          </a:p>
          <a:p>
            <a:pPr lvl="2">
              <a:buSzPct val="95000"/>
              <a:buFontTx/>
              <a:buChar char="•"/>
            </a:pPr>
            <a:r>
              <a:rPr lang="en-NZ" sz="2000" dirty="0" smtClean="0"/>
              <a:t>Deciding what you will moderate - a piece of writing, a reading or mathematics task or activity, the administration of an assessment tool , e.g. running records.</a:t>
            </a:r>
          </a:p>
          <a:p>
            <a:pPr lvl="2">
              <a:buSzPct val="95000"/>
              <a:buFontTx/>
              <a:buChar char="•"/>
            </a:pPr>
            <a:r>
              <a:rPr lang="en-NZ" sz="2000" dirty="0" smtClean="0"/>
              <a:t>Timeframe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3A3C7BE-1C08-4655-B251-32DA8CD95B1F}" type="slidenum">
              <a:rPr lang="en-NZ"/>
              <a:pPr/>
              <a:t>8</a:t>
            </a:fld>
            <a:endParaRPr lang="en-NZ"/>
          </a:p>
        </p:txBody>
      </p:sp>
      <p:sp>
        <p:nvSpPr>
          <p:cNvPr id="23555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NZ" sz="3200" b="1" dirty="0" smtClean="0"/>
              <a:t> Role of leader/coordinator</a:t>
            </a:r>
          </a:p>
        </p:txBody>
      </p:sp>
      <p:sp>
        <p:nvSpPr>
          <p:cNvPr id="23556" name="Text Box 5"/>
          <p:cNvSpPr txBox="1">
            <a:spLocks noChangeArrowheads="1"/>
          </p:cNvSpPr>
          <p:nvPr/>
        </p:nvSpPr>
        <p:spPr bwMode="auto">
          <a:xfrm>
            <a:off x="755650" y="1500174"/>
            <a:ext cx="7561263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NZ" sz="2400" dirty="0" smtClean="0">
                <a:latin typeface="Calibri" pitchFamily="34" charset="0"/>
              </a:rPr>
              <a:t>In moderation there are a number of administrative jobs that will require organising. Some </a:t>
            </a:r>
            <a:r>
              <a:rPr lang="en-NZ" sz="2400" dirty="0">
                <a:latin typeface="Calibri" pitchFamily="34" charset="0"/>
              </a:rPr>
              <a:t>of these are</a:t>
            </a:r>
            <a:r>
              <a:rPr lang="en-NZ" sz="2400" dirty="0" smtClean="0">
                <a:latin typeface="Calibri" pitchFamily="34" charset="0"/>
              </a:rPr>
              <a:t>:</a:t>
            </a:r>
          </a:p>
          <a:p>
            <a:endParaRPr lang="en-NZ" sz="2400" dirty="0">
              <a:latin typeface="Calibri" pitchFamily="34" charset="0"/>
            </a:endParaRPr>
          </a:p>
          <a:p>
            <a:pPr marL="800100" lvl="1" indent="-342900">
              <a:buFontTx/>
              <a:buChar char="•"/>
            </a:pPr>
            <a:r>
              <a:rPr lang="en-NZ" sz="2000" dirty="0">
                <a:latin typeface="Calibri" pitchFamily="34" charset="0"/>
              </a:rPr>
              <a:t>Gathering and preparing samples for moderation e.g. making samples </a:t>
            </a:r>
            <a:r>
              <a:rPr lang="en-NZ" sz="2000" b="1" dirty="0">
                <a:latin typeface="Calibri" pitchFamily="34" charset="0"/>
              </a:rPr>
              <a:t>anonymous</a:t>
            </a:r>
            <a:r>
              <a:rPr lang="en-NZ" sz="2000" dirty="0">
                <a:latin typeface="Calibri" pitchFamily="34" charset="0"/>
              </a:rPr>
              <a:t>, photocopying multiple copies of student work (e.g. Writing</a:t>
            </a:r>
            <a:r>
              <a:rPr lang="en-NZ" sz="2000" dirty="0" smtClean="0">
                <a:latin typeface="Calibri" pitchFamily="34" charset="0"/>
              </a:rPr>
              <a:t>)</a:t>
            </a:r>
            <a:endParaRPr lang="en-NZ" dirty="0">
              <a:latin typeface="Calibri" pitchFamily="34" charset="0"/>
            </a:endParaRPr>
          </a:p>
          <a:p>
            <a:pPr marL="800100" lvl="1" indent="-342900">
              <a:buFontTx/>
              <a:buChar char="•"/>
            </a:pPr>
            <a:r>
              <a:rPr lang="en-NZ" sz="2000" dirty="0">
                <a:latin typeface="Calibri" pitchFamily="34" charset="0"/>
              </a:rPr>
              <a:t>Communicating expectations to teachers</a:t>
            </a:r>
          </a:p>
          <a:p>
            <a:pPr marL="800100" lvl="1" indent="-342900">
              <a:buFontTx/>
              <a:buChar char="•"/>
            </a:pPr>
            <a:r>
              <a:rPr lang="en-NZ" sz="2000" dirty="0">
                <a:latin typeface="Calibri" pitchFamily="34" charset="0"/>
              </a:rPr>
              <a:t>Establishing ground rules for discussions </a:t>
            </a:r>
          </a:p>
          <a:p>
            <a:pPr marL="800100" lvl="1" indent="-342900">
              <a:buFontTx/>
              <a:buChar char="•"/>
            </a:pPr>
            <a:r>
              <a:rPr lang="en-NZ" sz="2000" dirty="0">
                <a:latin typeface="Calibri" pitchFamily="34" charset="0"/>
              </a:rPr>
              <a:t>Setting the agenda</a:t>
            </a:r>
          </a:p>
          <a:p>
            <a:pPr marL="800100" lvl="1" indent="-342900">
              <a:buFontTx/>
              <a:buChar char="•"/>
            </a:pPr>
            <a:r>
              <a:rPr lang="en-NZ" sz="2000" dirty="0">
                <a:latin typeface="Calibri" pitchFamily="34" charset="0"/>
              </a:rPr>
              <a:t>Preparing annotation and marking sheets</a:t>
            </a:r>
          </a:p>
          <a:p>
            <a:pPr marL="800100" lvl="1" indent="-342900">
              <a:buFontTx/>
              <a:buChar char="•"/>
            </a:pPr>
            <a:r>
              <a:rPr lang="en-NZ" sz="2000" dirty="0">
                <a:latin typeface="Calibri" pitchFamily="34" charset="0"/>
              </a:rPr>
              <a:t>Managing the meeting (time)</a:t>
            </a:r>
          </a:p>
          <a:p>
            <a:pPr marL="800100" lvl="1" indent="-342900">
              <a:buFontTx/>
              <a:buChar char="•"/>
            </a:pPr>
            <a:r>
              <a:rPr lang="en-NZ" sz="2000" dirty="0">
                <a:latin typeface="Calibri" pitchFamily="34" charset="0"/>
              </a:rPr>
              <a:t>Appointing a note/minute taker.</a:t>
            </a:r>
            <a:endParaRPr lang="en-GB" sz="2000" dirty="0">
              <a:latin typeface="Calibri" pitchFamily="34" charset="0"/>
            </a:endParaRPr>
          </a:p>
        </p:txBody>
      </p:sp>
      <p:sp>
        <p:nvSpPr>
          <p:cNvPr id="23557" name="Text Box 6"/>
          <p:cNvSpPr txBox="1">
            <a:spLocks noChangeArrowheads="1"/>
          </p:cNvSpPr>
          <p:nvPr/>
        </p:nvSpPr>
        <p:spPr bwMode="auto">
          <a:xfrm>
            <a:off x="857224" y="1214422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GB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21E3367-012B-4CA9-B0D5-72D03EED8DA7}" type="slidenum">
              <a:rPr lang="en-NZ"/>
              <a:pPr/>
              <a:t>9</a:t>
            </a:fld>
            <a:endParaRPr lang="en-NZ" dirty="0"/>
          </a:p>
        </p:txBody>
      </p:sp>
      <p:sp>
        <p:nvSpPr>
          <p:cNvPr id="24579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NZ" sz="3200" b="1" dirty="0" smtClean="0"/>
              <a:t>Phase 2: Clarifying and extending teacher knowledge</a:t>
            </a:r>
          </a:p>
        </p:txBody>
      </p:sp>
      <p:sp>
        <p:nvSpPr>
          <p:cNvPr id="24580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marL="514350" indent="-514350">
              <a:buFont typeface="Arial" charset="0"/>
              <a:buNone/>
            </a:pPr>
            <a:r>
              <a:rPr lang="en-NZ" sz="2800" dirty="0" smtClean="0"/>
              <a:t>Content of moderation</a:t>
            </a:r>
          </a:p>
          <a:p>
            <a:pPr marL="514350" indent="-514350">
              <a:buFont typeface="Wingdings" pitchFamily="2" charset="2"/>
              <a:buChar char="v"/>
            </a:pPr>
            <a:r>
              <a:rPr lang="en-NZ" sz="2400" dirty="0" smtClean="0"/>
              <a:t>How sound are teachers’:</a:t>
            </a:r>
          </a:p>
          <a:p>
            <a:pPr marL="514350" indent="-514350">
              <a:buFontTx/>
              <a:buChar char="-"/>
            </a:pPr>
            <a:r>
              <a:rPr lang="en-NZ" sz="2400" b="1" dirty="0" smtClean="0"/>
              <a:t>Curriculum </a:t>
            </a:r>
            <a:r>
              <a:rPr lang="en-NZ" sz="2400" dirty="0" smtClean="0"/>
              <a:t>knowledge </a:t>
            </a:r>
            <a:r>
              <a:rPr lang="en-NZ" sz="2000" dirty="0" smtClean="0">
                <a:solidFill>
                  <a:schemeClr val="tx2"/>
                </a:solidFill>
              </a:rPr>
              <a:t>(key concepts, developmental progressions)</a:t>
            </a:r>
          </a:p>
          <a:p>
            <a:pPr marL="514350" indent="-514350">
              <a:buFontTx/>
              <a:buChar char="-"/>
            </a:pPr>
            <a:r>
              <a:rPr lang="en-NZ" sz="2400" b="1" dirty="0" smtClean="0"/>
              <a:t>Pedagogical </a:t>
            </a:r>
            <a:r>
              <a:rPr lang="en-NZ" sz="2400" dirty="0" smtClean="0"/>
              <a:t> knowledge </a:t>
            </a:r>
            <a:r>
              <a:rPr lang="en-NZ" sz="2000" dirty="0" smtClean="0">
                <a:solidFill>
                  <a:schemeClr val="tx2"/>
                </a:solidFill>
              </a:rPr>
              <a:t>(learning, teaching and assessment)</a:t>
            </a:r>
          </a:p>
          <a:p>
            <a:pPr marL="514350" indent="-514350">
              <a:buFontTx/>
              <a:buChar char="-"/>
            </a:pPr>
            <a:r>
              <a:rPr lang="en-NZ" sz="2400" dirty="0" smtClean="0"/>
              <a:t>Awareness of, and familiarity with, a </a:t>
            </a:r>
            <a:r>
              <a:rPr lang="en-NZ" sz="2400" b="1" dirty="0" smtClean="0"/>
              <a:t>range of assessment tools and activities</a:t>
            </a:r>
          </a:p>
          <a:p>
            <a:pPr marL="514350" indent="-514350">
              <a:buFontTx/>
              <a:buChar char="-"/>
            </a:pPr>
            <a:r>
              <a:rPr lang="en-NZ" sz="2400" dirty="0" smtClean="0"/>
              <a:t>Awareness of, and familiarity with, </a:t>
            </a:r>
            <a:r>
              <a:rPr lang="en-NZ" sz="2400" b="1" dirty="0" smtClean="0"/>
              <a:t>reference point, framework or standards </a:t>
            </a:r>
          </a:p>
          <a:p>
            <a:pPr marL="514350" indent="-514350">
              <a:buFont typeface="Wingdings" pitchFamily="2" charset="2"/>
              <a:buChar char="v"/>
            </a:pPr>
            <a:r>
              <a:rPr lang="en-NZ" sz="2400" dirty="0" smtClean="0"/>
              <a:t>Time  spent on exploring understanding of progressions of learning, or the language used in the standards, will lead to greater shared understanding of the assessment criteria.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4355</TotalTime>
  <Words>1335</Words>
  <Application>Microsoft Office PowerPoint</Application>
  <PresentationFormat>On-screen Show (4:3)</PresentationFormat>
  <Paragraphs>182</Paragraphs>
  <Slides>24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Making sound teacher judgments and moderating them</vt:lpstr>
      <vt:lpstr>Slide 2</vt:lpstr>
      <vt:lpstr>Moderating writing</vt:lpstr>
      <vt:lpstr>Effective moderation</vt:lpstr>
      <vt:lpstr>Skills required for moderation and building a supportive learning culture</vt:lpstr>
      <vt:lpstr>Moderation consists of six phases</vt:lpstr>
      <vt:lpstr>Phase 1: Planning for moderation</vt:lpstr>
      <vt:lpstr> Role of leader/coordinator</vt:lpstr>
      <vt:lpstr>Phase 2: Clarifying and extending teacher knowledge</vt:lpstr>
      <vt:lpstr>Tools for assessing writing</vt:lpstr>
      <vt:lpstr>Audience Awareness and Purpose</vt:lpstr>
      <vt:lpstr>Content and ideas</vt:lpstr>
      <vt:lpstr>Structure and Organisation</vt:lpstr>
      <vt:lpstr>Language Resources</vt:lpstr>
      <vt:lpstr>B - basic</vt:lpstr>
      <vt:lpstr>P – Proficient</vt:lpstr>
      <vt:lpstr>A - Advanced</vt:lpstr>
      <vt:lpstr>Phase 3: Collecting evidence of student learning</vt:lpstr>
      <vt:lpstr>Phase 3: Collecting evidence of student learning</vt:lpstr>
      <vt:lpstr>Phase 4: Analysing the evidence</vt:lpstr>
      <vt:lpstr>Phase 4: Analysing the evidence</vt:lpstr>
      <vt:lpstr>Phase 5: Interpreting and sharing evidence</vt:lpstr>
      <vt:lpstr>Slide 23</vt:lpstr>
      <vt:lpstr>Slide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Why do we assess?</dc:title>
  <dc:creator>Jenny and Stuart</dc:creator>
  <cp:lastModifiedBy>hurlimar</cp:lastModifiedBy>
  <cp:revision>195</cp:revision>
  <dcterms:created xsi:type="dcterms:W3CDTF">2010-03-20T17:26:43Z</dcterms:created>
  <dcterms:modified xsi:type="dcterms:W3CDTF">2011-09-25T19:50:06Z</dcterms:modified>
</cp:coreProperties>
</file>